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79" r:id="rId7"/>
    <p:sldId id="264" r:id="rId8"/>
    <p:sldId id="282" r:id="rId9"/>
    <p:sldId id="281" r:id="rId10"/>
    <p:sldId id="271" r:id="rId11"/>
    <p:sldId id="280" r:id="rId12"/>
    <p:sldId id="265" r:id="rId13"/>
    <p:sldId id="266" r:id="rId14"/>
    <p:sldId id="267" r:id="rId15"/>
    <p:sldId id="268" r:id="rId16"/>
    <p:sldId id="269" r:id="rId17"/>
    <p:sldId id="270" r:id="rId18"/>
    <p:sldId id="283" r:id="rId19"/>
    <p:sldId id="284" r:id="rId20"/>
    <p:sldId id="285" r:id="rId21"/>
    <p:sldId id="384" r:id="rId22"/>
    <p:sldId id="383" r:id="rId23"/>
    <p:sldId id="286" r:id="rId24"/>
    <p:sldId id="287" r:id="rId25"/>
    <p:sldId id="288" r:id="rId26"/>
    <p:sldId id="289" r:id="rId27"/>
    <p:sldId id="290" r:id="rId28"/>
    <p:sldId id="306" r:id="rId29"/>
    <p:sldId id="307" r:id="rId30"/>
    <p:sldId id="308" r:id="rId31"/>
    <p:sldId id="310" r:id="rId32"/>
    <p:sldId id="309"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7" r:id="rId49"/>
    <p:sldId id="326" r:id="rId50"/>
    <p:sldId id="328" r:id="rId51"/>
    <p:sldId id="291" r:id="rId52"/>
    <p:sldId id="292" r:id="rId53"/>
    <p:sldId id="293" r:id="rId54"/>
    <p:sldId id="294" r:id="rId55"/>
    <p:sldId id="29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4" r:id="rId73"/>
    <p:sldId id="355" r:id="rId74"/>
    <p:sldId id="356" r:id="rId75"/>
    <p:sldId id="357" r:id="rId76"/>
    <p:sldId id="359" r:id="rId77"/>
    <p:sldId id="358" r:id="rId78"/>
    <p:sldId id="360" r:id="rId79"/>
    <p:sldId id="361" r:id="rId80"/>
    <p:sldId id="362" r:id="rId81"/>
    <p:sldId id="363" r:id="rId82"/>
    <p:sldId id="364" r:id="rId83"/>
    <p:sldId id="367" r:id="rId84"/>
    <p:sldId id="368" r:id="rId85"/>
    <p:sldId id="369" r:id="rId86"/>
    <p:sldId id="370" r:id="rId87"/>
    <p:sldId id="371" r:id="rId88"/>
    <p:sldId id="372" r:id="rId89"/>
    <p:sldId id="374" r:id="rId90"/>
    <p:sldId id="373" r:id="rId91"/>
    <p:sldId id="375" r:id="rId92"/>
    <p:sldId id="376" r:id="rId93"/>
    <p:sldId id="377" r:id="rId94"/>
    <p:sldId id="378" r:id="rId95"/>
    <p:sldId id="379" r:id="rId96"/>
    <p:sldId id="380" r:id="rId97"/>
    <p:sldId id="381" r:id="rId98"/>
    <p:sldId id="382" r:id="rId99"/>
    <p:sldId id="263" r:id="rId10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60960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121983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82943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243903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304927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365887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426847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487870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702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p:txBody>
      </p:sp>
      <p:sp>
        <p:nvSpPr>
          <p:cNvPr id="119" name="Shape 11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CDH相关的软件下载地址：http://archive.cloudera.com/cdh5/cdh/5/</a:t>
            </a:r>
            <a:endParaRPr lang="zh-CN" altLang="en-US"/>
          </a:p>
          <a:p>
            <a:r>
              <a:rPr lang="zh-CN" altLang="en-US"/>
              <a:t>cdh-5.7.0</a:t>
            </a:r>
            <a:endParaRPr lang="zh-CN" altLang="en-US"/>
          </a:p>
          <a:p>
            <a:r>
              <a:rPr lang="zh-CN" altLang="en-US"/>
              <a:t>生产或者测试环境选择对应CDH版本时，一定要采用尾号是一样的版本</a:t>
            </a:r>
            <a:endParaRPr lang="zh-CN" altLang="en-US"/>
          </a:p>
          <a:p>
            <a:endParaRPr lang="zh-CN" altLang="en-US"/>
          </a:p>
          <a:p>
            <a:r>
              <a:rPr lang="zh-CN" altLang="en-US"/>
              <a:t>http://hadoop.apache.org/</a:t>
            </a:r>
            <a:endParaRPr lang="zh-CN" altLang="en-US"/>
          </a:p>
          <a:p>
            <a:r>
              <a:rPr lang="zh-CN" altLang="en-US"/>
              <a:t>对于Apache的顶级项目来说，projectname.apache.org</a:t>
            </a:r>
            <a:endParaRPr lang="zh-CN" altLang="en-US"/>
          </a:p>
          <a:p>
            <a:r>
              <a:rPr lang="zh-CN" altLang="en-US"/>
              <a:t>Hadoop: hadoop.apache.org</a:t>
            </a:r>
            <a:endParaRPr lang="zh-CN" altLang="en-US"/>
          </a:p>
          <a:p>
            <a:r>
              <a:rPr lang="zh-CN" altLang="en-US"/>
              <a:t>Hive: hive.apache.org</a:t>
            </a:r>
            <a:endParaRPr lang="zh-CN" altLang="en-US"/>
          </a:p>
          <a:p>
            <a:r>
              <a:rPr lang="zh-CN" altLang="en-US"/>
              <a:t>Spark: spark.apache.org</a:t>
            </a:r>
            <a:endParaRPr lang="zh-CN" altLang="en-US"/>
          </a:p>
          <a:p>
            <a:r>
              <a:rPr lang="zh-CN" altLang="en-US"/>
              <a:t>HBase: hbase.apache.org</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一个</a:t>
            </a:r>
            <a:r>
              <a:rPr lang="en-US" altLang="zh-CN"/>
              <a:t>NameNode </a:t>
            </a:r>
            <a:r>
              <a:rPr lang="zh-CN" altLang="en-US">
                <a:ea typeface="宋体" panose="02010600030101010101" pitchFamily="2" charset="-122"/>
              </a:rPr>
              <a:t>带多个</a:t>
            </a:r>
            <a:r>
              <a:rPr lang="en-US" altLang="zh-CN">
                <a:ea typeface="宋体" panose="02010600030101010101" pitchFamily="2" charset="-122"/>
              </a:rPr>
              <a:t>DataNode</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CDH:</a:t>
            </a:r>
            <a:r>
              <a:rPr lang="zh-CN" altLang="en-US">
                <a:ea typeface="宋体" panose="02010600030101010101" pitchFamily="2" charset="-122"/>
              </a:rPr>
              <a:t>将文件切分成多个</a:t>
            </a:r>
            <a:r>
              <a:rPr lang="en-US" altLang="zh-CN">
                <a:ea typeface="宋体" panose="02010600030101010101" pitchFamily="2" charset="-122"/>
              </a:rPr>
              <a:t>block</a:t>
            </a:r>
            <a:r>
              <a:rPr lang="zh-CN" altLang="en-US">
                <a:ea typeface="宋体" panose="02010600030101010101" pitchFamily="2" charset="-122"/>
              </a:rPr>
              <a:t>块，一个</a:t>
            </a:r>
            <a:r>
              <a:rPr lang="en-US" altLang="zh-CN">
                <a:ea typeface="宋体" panose="02010600030101010101" pitchFamily="2" charset="-122"/>
              </a:rPr>
              <a:t>block</a:t>
            </a:r>
            <a:r>
              <a:rPr lang="zh-CN" altLang="en-US">
                <a:ea typeface="宋体" panose="02010600030101010101" pitchFamily="2" charset="-122"/>
              </a:rPr>
              <a:t>大小是</a:t>
            </a:r>
            <a:r>
              <a:rPr lang="en-US" altLang="zh-CN">
                <a:ea typeface="宋体" panose="02010600030101010101" pitchFamily="2" charset="-122"/>
              </a:rPr>
              <a:t>128M</a:t>
            </a:r>
            <a:r>
              <a:rPr lang="zh-CN" altLang="en-US">
                <a:ea typeface="宋体" panose="02010600030101010101" pitchFamily="2" charset="-122"/>
              </a:rPr>
              <a:t>，一个文件的所有</a:t>
            </a:r>
            <a:r>
              <a:rPr lang="en-US" altLang="zh-CN">
                <a:ea typeface="宋体" panose="02010600030101010101" pitchFamily="2" charset="-122"/>
              </a:rPr>
              <a:t>block</a:t>
            </a:r>
            <a:r>
              <a:rPr lang="zh-CN" altLang="en-US">
                <a:ea typeface="宋体" panose="02010600030101010101" pitchFamily="2" charset="-122"/>
              </a:rPr>
              <a:t>除了最后一个</a:t>
            </a:r>
            <a:r>
              <a:rPr lang="en-US" altLang="zh-CN">
                <a:ea typeface="宋体" panose="02010600030101010101" pitchFamily="2" charset="-122"/>
              </a:rPr>
              <a:t>block</a:t>
            </a:r>
            <a:r>
              <a:rPr lang="zh-CN" altLang="en-US">
                <a:ea typeface="宋体" panose="02010600030101010101" pitchFamily="2" charset="-122"/>
              </a:rPr>
              <a:t>外，其他的都是</a:t>
            </a:r>
            <a:r>
              <a:rPr lang="en-US" altLang="zh-CN">
                <a:ea typeface="宋体" panose="02010600030101010101" pitchFamily="2" charset="-122"/>
              </a:rPr>
              <a:t>128M</a:t>
            </a:r>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dataNode</a:t>
            </a:r>
            <a:r>
              <a:rPr lang="zh-CN" altLang="en-US">
                <a:ea typeface="宋体" panose="02010600030101010101" pitchFamily="2" charset="-122"/>
              </a:rPr>
              <a:t>定期向</a:t>
            </a:r>
            <a:r>
              <a:rPr lang="en-US" altLang="zh-CN">
                <a:ea typeface="宋体" panose="02010600030101010101" pitchFamily="2" charset="-122"/>
              </a:rPr>
              <a:t>NameNode</a:t>
            </a:r>
            <a:r>
              <a:rPr lang="zh-CN" altLang="en-US">
                <a:ea typeface="宋体" panose="02010600030101010101" pitchFamily="2" charset="-122"/>
              </a:rPr>
              <a:t>发送心跳信息，汇报数据信息。</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block</a:t>
            </a:r>
            <a:r>
              <a:rPr lang="zh-CN" altLang="en-US">
                <a:ea typeface="宋体" panose="02010600030101010101" pitchFamily="2" charset="-122"/>
              </a:rPr>
              <a:t>的副本存放在不同的</a:t>
            </a:r>
            <a:r>
              <a:rPr lang="en-US" altLang="zh-CN">
                <a:ea typeface="宋体" panose="02010600030101010101" pitchFamily="2" charset="-122"/>
              </a:rPr>
              <a:t>DataNode</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 Master(NameNode/NN)  带 N个Slaves(DataNode/DN)</a:t>
            </a:r>
            <a:endParaRPr lang="en-US" altLang="zh-CN">
              <a:ea typeface="宋体" panose="02010600030101010101" pitchFamily="2" charset="-122"/>
            </a:endParaRPr>
          </a:p>
          <a:p>
            <a:r>
              <a:rPr lang="en-US" altLang="zh-CN">
                <a:ea typeface="宋体" panose="02010600030101010101" pitchFamily="2" charset="-122"/>
              </a:rPr>
              <a:t>HDFS/YARN/HBase</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1个文件会被拆分成多个Block</a:t>
            </a:r>
            <a:endParaRPr lang="en-US" altLang="zh-CN">
              <a:ea typeface="宋体" panose="02010600030101010101" pitchFamily="2" charset="-122"/>
            </a:endParaRPr>
          </a:p>
          <a:p>
            <a:r>
              <a:rPr lang="en-US" altLang="zh-CN">
                <a:ea typeface="宋体" panose="02010600030101010101" pitchFamily="2" charset="-122"/>
              </a:rPr>
              <a:t>blocksize：128M</a:t>
            </a:r>
            <a:endParaRPr lang="en-US" altLang="zh-CN">
              <a:ea typeface="宋体" panose="02010600030101010101" pitchFamily="2" charset="-122"/>
            </a:endParaRPr>
          </a:p>
          <a:p>
            <a:r>
              <a:rPr lang="en-US" altLang="zh-CN">
                <a:ea typeface="宋体" panose="02010600030101010101" pitchFamily="2" charset="-122"/>
              </a:rPr>
              <a:t>130M ==&gt; 2个Block： 128M 和 2M</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NN：</a:t>
            </a:r>
            <a:endParaRPr lang="en-US" altLang="zh-CN">
              <a:ea typeface="宋体" panose="02010600030101010101" pitchFamily="2" charset="-122"/>
            </a:endParaRPr>
          </a:p>
          <a:p>
            <a:r>
              <a:rPr lang="en-US" altLang="zh-CN">
                <a:ea typeface="宋体" panose="02010600030101010101" pitchFamily="2" charset="-122"/>
              </a:rPr>
              <a:t>1）负责客户端请求的响应</a:t>
            </a:r>
            <a:endParaRPr lang="en-US" altLang="zh-CN">
              <a:ea typeface="宋体" panose="02010600030101010101" pitchFamily="2" charset="-122"/>
            </a:endParaRPr>
          </a:p>
          <a:p>
            <a:r>
              <a:rPr lang="en-US" altLang="zh-CN">
                <a:ea typeface="宋体" panose="02010600030101010101" pitchFamily="2" charset="-122"/>
              </a:rPr>
              <a:t>2）负责元数据（文件的名称、副本系数、Block存放的DN）的管理</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DN：</a:t>
            </a:r>
            <a:endParaRPr lang="en-US" altLang="zh-CN">
              <a:ea typeface="宋体" panose="02010600030101010101" pitchFamily="2" charset="-122"/>
            </a:endParaRPr>
          </a:p>
          <a:p>
            <a:r>
              <a:rPr lang="en-US" altLang="zh-CN">
                <a:ea typeface="宋体" panose="02010600030101010101" pitchFamily="2" charset="-122"/>
              </a:rPr>
              <a:t>1）存储用户的文件对应的数据块(Block)</a:t>
            </a:r>
            <a:endParaRPr lang="en-US" altLang="zh-CN">
              <a:ea typeface="宋体" panose="02010600030101010101" pitchFamily="2" charset="-122"/>
            </a:endParaRPr>
          </a:p>
          <a:p>
            <a:r>
              <a:rPr lang="en-US" altLang="zh-CN">
                <a:ea typeface="宋体" panose="02010600030101010101" pitchFamily="2" charset="-122"/>
              </a:rPr>
              <a:t>2）要定期向NN发送心跳信息，汇报本身及其所有的block信息，健康状况</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NameNode + N个DataNode</a:t>
            </a:r>
            <a:endParaRPr lang="en-US" altLang="zh-CN">
              <a:ea typeface="宋体" panose="02010600030101010101" pitchFamily="2" charset="-122"/>
            </a:endParaRPr>
          </a:p>
          <a:p>
            <a:r>
              <a:rPr lang="en-US" altLang="zh-CN">
                <a:ea typeface="宋体" panose="02010600030101010101" pitchFamily="2" charset="-122"/>
              </a:rPr>
              <a:t>建议：NN和DN是部署在不同的节点上</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Hadoop环境搭建</a:t>
            </a:r>
            <a:endParaRPr lang="zh-CN" altLang="en-US"/>
          </a:p>
          <a:p>
            <a:r>
              <a:rPr lang="zh-CN" altLang="en-US"/>
              <a:t>1) 下载Hadoop</a:t>
            </a:r>
            <a:endParaRPr lang="zh-CN" altLang="en-US"/>
          </a:p>
          <a:p>
            <a:r>
              <a:rPr lang="zh-CN" altLang="en-US"/>
              <a:t>	http://archive.cloudera.com/cdh5/cdh/5/</a:t>
            </a:r>
            <a:endParaRPr lang="zh-CN" altLang="en-US"/>
          </a:p>
          <a:p>
            <a:r>
              <a:rPr lang="zh-CN" altLang="en-US"/>
              <a:t>	2.6.0-cdh5.7.0</a:t>
            </a:r>
            <a:endParaRPr lang="zh-CN" altLang="en-US"/>
          </a:p>
          <a:p>
            <a:endParaRPr lang="zh-CN" altLang="en-US"/>
          </a:p>
          <a:p>
            <a:r>
              <a:rPr lang="zh-CN" altLang="en-US"/>
              <a:t>	wget http://archive.cloudera.com/cdh5/cdh/5/hadoop-2.6.0-cdh5.7.0.tar.gz</a:t>
            </a:r>
            <a:endParaRPr lang="zh-CN" altLang="en-US"/>
          </a:p>
          <a:p>
            <a:endParaRPr lang="zh-CN" altLang="en-US"/>
          </a:p>
          <a:p>
            <a:r>
              <a:rPr lang="zh-CN" altLang="en-US"/>
              <a:t>2）安装jdk</a:t>
            </a:r>
            <a:endParaRPr lang="zh-CN" altLang="en-US"/>
          </a:p>
          <a:p>
            <a:r>
              <a:rPr lang="zh-CN" altLang="en-US"/>
              <a:t>	下载</a:t>
            </a:r>
            <a:endParaRPr lang="zh-CN" altLang="en-US"/>
          </a:p>
          <a:p>
            <a:r>
              <a:rPr lang="zh-CN" altLang="en-US"/>
              <a:t>	解压到app目录：tar -zxvf jdk-7u51-linux-x64.tar.gz -C ~/app/</a:t>
            </a:r>
            <a:endParaRPr lang="zh-CN" altLang="en-US"/>
          </a:p>
          <a:p>
            <a:r>
              <a:rPr lang="zh-CN" altLang="en-US"/>
              <a:t>	验证安装是否成功：~/app/jdk1.7.0_51/bin      ./java -version</a:t>
            </a:r>
            <a:endParaRPr lang="zh-CN" altLang="en-US"/>
          </a:p>
          <a:p>
            <a:r>
              <a:rPr lang="zh-CN" altLang="en-US"/>
              <a:t>	建议把bin目录配置到系统环境变量(~/.bash_profile)中</a:t>
            </a:r>
            <a:endParaRPr lang="zh-CN" altLang="en-US"/>
          </a:p>
          <a:p>
            <a:r>
              <a:rPr lang="zh-CN" altLang="en-US"/>
              <a:t>		export JAVA_HOME=/home/hadoop/app/jdk1.7.0_51</a:t>
            </a:r>
            <a:endParaRPr lang="zh-CN" altLang="en-US"/>
          </a:p>
          <a:p>
            <a:r>
              <a:rPr lang="zh-CN" altLang="en-US"/>
              <a:t>		export PATH=$JAVA_HOME/bin:$PATH</a:t>
            </a:r>
            <a:endParaRPr lang="zh-CN" altLang="en-US"/>
          </a:p>
          <a:p>
            <a:endParaRPr lang="zh-CN" altLang="en-US"/>
          </a:p>
          <a:p>
            <a:endParaRPr lang="zh-CN" altLang="en-US"/>
          </a:p>
          <a:p>
            <a:r>
              <a:rPr lang="zh-CN" altLang="en-US"/>
              <a:t>3）机器参数设置</a:t>
            </a:r>
            <a:endParaRPr lang="zh-CN" altLang="en-US"/>
          </a:p>
          <a:p>
            <a:r>
              <a:rPr lang="zh-CN" altLang="en-US"/>
              <a:t>	hostname: hadoop001</a:t>
            </a:r>
            <a:endParaRPr lang="zh-CN" altLang="en-US"/>
          </a:p>
          <a:p>
            <a:r>
              <a:rPr lang="zh-CN" altLang="en-US"/>
              <a:t>	</a:t>
            </a:r>
            <a:endParaRPr lang="zh-CN" altLang="en-US"/>
          </a:p>
          <a:p>
            <a:r>
              <a:rPr lang="zh-CN" altLang="en-US"/>
              <a:t>	修改机器名: /etc/sysconfig/network</a:t>
            </a:r>
            <a:endParaRPr lang="zh-CN" altLang="en-US"/>
          </a:p>
          <a:p>
            <a:r>
              <a:rPr lang="zh-CN" altLang="en-US"/>
              <a:t>		NETWORKING=yes</a:t>
            </a:r>
            <a:endParaRPr lang="zh-CN" altLang="en-US"/>
          </a:p>
          <a:p>
            <a:r>
              <a:rPr lang="zh-CN" altLang="en-US"/>
              <a:t>		HOSTNAME=hadoop001</a:t>
            </a:r>
            <a:endParaRPr lang="zh-CN" altLang="en-US"/>
          </a:p>
          <a:p>
            <a:endParaRPr lang="zh-CN" altLang="en-US"/>
          </a:p>
          <a:p>
            <a:r>
              <a:rPr lang="zh-CN" altLang="en-US"/>
              <a:t>	设置ip和hostname的映射关系: /etc/hosts</a:t>
            </a:r>
            <a:endParaRPr lang="zh-CN" altLang="en-US"/>
          </a:p>
          <a:p>
            <a:r>
              <a:rPr lang="zh-CN" altLang="en-US"/>
              <a:t>		192.168.199.200 hadoop001</a:t>
            </a:r>
            <a:endParaRPr lang="zh-CN" altLang="en-US"/>
          </a:p>
          <a:p>
            <a:r>
              <a:rPr lang="zh-CN" altLang="en-US"/>
              <a:t>		127.0.0.1 localhost</a:t>
            </a:r>
            <a:endParaRPr lang="zh-CN" altLang="en-US"/>
          </a:p>
          <a:p>
            <a:endParaRPr lang="zh-CN" altLang="en-US"/>
          </a:p>
          <a:p>
            <a:r>
              <a:rPr lang="zh-CN" altLang="en-US"/>
              <a:t>	ssh免密码登陆(本步骤可以省略，但是后面你重启hadoop进程时是需要手工输入密码才行)</a:t>
            </a:r>
            <a:endParaRPr lang="zh-CN" altLang="en-US"/>
          </a:p>
          <a:p>
            <a:r>
              <a:rPr lang="zh-CN" altLang="en-US"/>
              <a:t>		ssh-keygen -t rsa</a:t>
            </a:r>
            <a:endParaRPr lang="zh-CN" altLang="en-US"/>
          </a:p>
          <a:p>
            <a:r>
              <a:rPr lang="zh-CN" altLang="en-US"/>
              <a:t>		cp ~/.ssh/id_rsa.pub ~/.ssh/authorized_keys</a:t>
            </a:r>
            <a:endParaRPr lang="zh-CN" altLang="en-US"/>
          </a:p>
          <a:p>
            <a:endParaRPr lang="zh-CN" altLang="en-US"/>
          </a:p>
          <a:p>
            <a:r>
              <a:rPr lang="zh-CN" altLang="en-US"/>
              <a:t>4）Hadoop配置文件修改: ~/app/hadoop-2.6.0-cdh5.7.0/etc/hadoop</a:t>
            </a:r>
            <a:endParaRPr lang="zh-CN" altLang="en-US"/>
          </a:p>
          <a:p>
            <a:r>
              <a:rPr lang="zh-CN" altLang="en-US"/>
              <a:t>	hadoop-env.sh</a:t>
            </a:r>
            <a:endParaRPr lang="zh-CN" altLang="en-US"/>
          </a:p>
          <a:p>
            <a:r>
              <a:rPr lang="zh-CN" altLang="en-US"/>
              <a:t>		export JAVA_HOME=/home/hadoop/app/jdk1.7.0_51</a:t>
            </a:r>
            <a:endParaRPr lang="zh-CN" altLang="en-US"/>
          </a:p>
          <a:p>
            <a:endParaRPr lang="zh-CN" altLang="en-US"/>
          </a:p>
          <a:p>
            <a:r>
              <a:rPr lang="zh-CN" altLang="en-US"/>
              <a:t>	core-site.xml</a:t>
            </a:r>
            <a:endParaRPr lang="zh-CN" altLang="en-US"/>
          </a:p>
          <a:p>
            <a:r>
              <a:rPr lang="zh-CN" altLang="en-US"/>
              <a:t>	&lt;property&gt;</a:t>
            </a:r>
            <a:endParaRPr lang="zh-CN" altLang="en-US"/>
          </a:p>
          <a:p>
            <a:r>
              <a:rPr lang="zh-CN" altLang="en-US"/>
              <a:t>        	       &lt;name&gt;fs.defaultFS&lt;/name&gt;</a:t>
            </a:r>
            <a:endParaRPr lang="zh-CN" altLang="en-US"/>
          </a:p>
          <a:p>
            <a:r>
              <a:rPr lang="zh-CN" altLang="en-US"/>
              <a:t>        	       &lt;value&gt;hdfs://hadoop001:8020&lt;/value&gt;</a:t>
            </a:r>
            <a:endParaRPr lang="zh-CN" altLang="en-US"/>
          </a:p>
          <a:p>
            <a:r>
              <a:rPr lang="zh-CN" altLang="en-US"/>
              <a:t>    	&lt;/property&gt;	</a:t>
            </a:r>
            <a:endParaRPr lang="zh-CN" altLang="en-US"/>
          </a:p>
          <a:p>
            <a:endParaRPr lang="zh-CN" altLang="en-US"/>
          </a:p>
          <a:p>
            <a:r>
              <a:rPr lang="zh-CN" altLang="en-US"/>
              <a:t>    	&lt;property&gt;</a:t>
            </a:r>
            <a:endParaRPr lang="zh-CN" altLang="en-US"/>
          </a:p>
          <a:p>
            <a:r>
              <a:rPr lang="zh-CN" altLang="en-US"/>
              <a:t>        	       &lt;name&gt;hadoop.tmp.dir&lt;/name&gt;</a:t>
            </a:r>
            <a:endParaRPr lang="zh-CN" altLang="en-US"/>
          </a:p>
          <a:p>
            <a:r>
              <a:rPr lang="zh-CN" altLang="en-US"/>
              <a:t>        	       &lt;value&gt;/home/hadoop/app/tmp&lt;/value&gt;</a:t>
            </a:r>
            <a:endParaRPr lang="zh-CN" altLang="en-US"/>
          </a:p>
          <a:p>
            <a:r>
              <a:rPr lang="zh-CN" altLang="en-US"/>
              <a:t>    	&lt;/property&gt;	</a:t>
            </a:r>
            <a:endParaRPr lang="zh-CN" altLang="en-US"/>
          </a:p>
          <a:p>
            <a:endParaRPr lang="zh-CN" altLang="en-US"/>
          </a:p>
          <a:p>
            <a:r>
              <a:rPr lang="zh-CN" altLang="en-US"/>
              <a:t>    hdfs-site.xml</a:t>
            </a:r>
            <a:endParaRPr lang="zh-CN" altLang="en-US"/>
          </a:p>
          <a:p>
            <a:r>
              <a:rPr lang="zh-CN" altLang="en-US"/>
              <a:t>    	&lt;property&gt;</a:t>
            </a:r>
            <a:endParaRPr lang="zh-CN" altLang="en-US"/>
          </a:p>
          <a:p>
            <a:r>
              <a:rPr lang="zh-CN" altLang="en-US"/>
              <a:t>	        &lt;name&gt;dfs.replication&lt;/name&gt;</a:t>
            </a:r>
            <a:endParaRPr lang="zh-CN" altLang="en-US"/>
          </a:p>
          <a:p>
            <a:r>
              <a:rPr lang="zh-CN" altLang="en-US"/>
              <a:t>	        &lt;value&gt;1&lt;/value&gt;</a:t>
            </a:r>
            <a:endParaRPr lang="zh-CN" altLang="en-US"/>
          </a:p>
          <a:p>
            <a:r>
              <a:rPr lang="zh-CN" altLang="en-US"/>
              <a:t>	    &lt;/property&gt;</a:t>
            </a:r>
            <a:endParaRPr lang="zh-CN" altLang="en-US"/>
          </a:p>
          <a:p>
            <a:endParaRPr lang="zh-CN" altLang="en-US"/>
          </a:p>
          <a:p>
            <a:r>
              <a:rPr lang="zh-CN" altLang="en-US"/>
              <a:t>5）格式化HDFS</a:t>
            </a:r>
            <a:endParaRPr lang="zh-CN" altLang="en-US"/>
          </a:p>
          <a:p>
            <a:r>
              <a:rPr lang="zh-CN" altLang="en-US"/>
              <a:t>	注意：这一步操作，只是在第一次时执行，每次如果都格式化的话，那么HDFS上的数据就会被清空</a:t>
            </a:r>
            <a:endParaRPr lang="zh-CN" altLang="en-US"/>
          </a:p>
          <a:p>
            <a:r>
              <a:rPr lang="zh-CN" altLang="en-US"/>
              <a:t>	bin/hdfs namenode -format</a:t>
            </a:r>
            <a:endParaRPr lang="zh-CN" altLang="en-US"/>
          </a:p>
          <a:p>
            <a:endParaRPr lang="zh-CN" altLang="en-US"/>
          </a:p>
          <a:p>
            <a:r>
              <a:rPr lang="zh-CN" altLang="en-US"/>
              <a:t>6）启动HDFS</a:t>
            </a:r>
            <a:endParaRPr lang="zh-CN" altLang="en-US"/>
          </a:p>
          <a:p>
            <a:r>
              <a:rPr lang="zh-CN" altLang="en-US"/>
              <a:t>	sbin/start-dfs.sh</a:t>
            </a:r>
            <a:endParaRPr lang="zh-CN" altLang="en-US"/>
          </a:p>
          <a:p>
            <a:endParaRPr lang="zh-CN" altLang="en-US"/>
          </a:p>
          <a:p>
            <a:r>
              <a:rPr lang="zh-CN" altLang="en-US"/>
              <a:t>	验证是否启动成功:</a:t>
            </a:r>
            <a:endParaRPr lang="zh-CN" altLang="en-US"/>
          </a:p>
          <a:p>
            <a:r>
              <a:rPr lang="zh-CN" altLang="en-US"/>
              <a:t>		jps</a:t>
            </a:r>
            <a:endParaRPr lang="zh-CN" altLang="en-US"/>
          </a:p>
          <a:p>
            <a:r>
              <a:rPr lang="zh-CN" altLang="en-US"/>
              <a:t>			DataNode</a:t>
            </a:r>
            <a:endParaRPr lang="zh-CN" altLang="en-US"/>
          </a:p>
          <a:p>
            <a:r>
              <a:rPr lang="zh-CN" altLang="en-US"/>
              <a:t>			SecondaryNameNode</a:t>
            </a:r>
            <a:endParaRPr lang="zh-CN" altLang="en-US"/>
          </a:p>
          <a:p>
            <a:r>
              <a:rPr lang="zh-CN" altLang="en-US"/>
              <a:t>			NameNode</a:t>
            </a:r>
            <a:endParaRPr lang="zh-CN" altLang="en-US"/>
          </a:p>
          <a:p>
            <a:endParaRPr lang="zh-CN" altLang="en-US"/>
          </a:p>
          <a:p>
            <a:r>
              <a:rPr lang="zh-CN" altLang="en-US"/>
              <a:t>		浏览器</a:t>
            </a:r>
            <a:endParaRPr lang="zh-CN" altLang="en-US"/>
          </a:p>
          <a:p>
            <a:r>
              <a:rPr lang="zh-CN" altLang="en-US"/>
              <a:t>			http://hadoop001:50070/</a:t>
            </a:r>
            <a:endParaRPr lang="zh-CN" altLang="en-US"/>
          </a:p>
          <a:p>
            <a:endParaRPr lang="zh-CN" altLang="en-US"/>
          </a:p>
          <a:p>
            <a:endParaRPr lang="zh-CN" altLang="en-US"/>
          </a:p>
          <a:p>
            <a:r>
              <a:rPr lang="zh-CN" altLang="en-US"/>
              <a:t>7）停止HDFS</a:t>
            </a:r>
            <a:endParaRPr lang="zh-CN" altLang="en-US"/>
          </a:p>
          <a:p>
            <a:r>
              <a:rPr lang="zh-CN" altLang="en-US"/>
              <a:t>	sbin/stop-dfs.sh</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core-site.xml</a:t>
            </a:r>
            <a:endParaRPr lang="zh-CN" altLang="en-US"/>
          </a:p>
          <a:p>
            <a:endParaRPr lang="zh-CN" altLang="en-US"/>
          </a:p>
          <a:p>
            <a:r>
              <a:rPr lang="zh-CN" altLang="en-US"/>
              <a:t>&lt;configuration&gt;</a:t>
            </a:r>
            <a:endParaRPr lang="zh-CN" altLang="en-US"/>
          </a:p>
          <a:p>
            <a:r>
              <a:rPr lang="zh-CN" altLang="en-US"/>
              <a:t>        &lt;!--指定namenode的地址--&gt;</a:t>
            </a:r>
            <a:endParaRPr lang="zh-CN" altLang="en-US"/>
          </a:p>
          <a:p>
            <a:r>
              <a:rPr lang="zh-CN" altLang="en-US"/>
              <a:t>    &lt;property&gt;</a:t>
            </a:r>
            <a:endParaRPr lang="zh-CN" altLang="en-US"/>
          </a:p>
          <a:p>
            <a:r>
              <a:rPr lang="zh-CN" altLang="en-US"/>
              <a:t>                &lt;name&gt;fs.defaultFS&lt;/name&gt;</a:t>
            </a:r>
            <a:endParaRPr lang="zh-CN" altLang="en-US"/>
          </a:p>
          <a:p>
            <a:r>
              <a:rPr lang="zh-CN" altLang="en-US"/>
              <a:t>                &lt;value&gt;hdfs://</a:t>
            </a:r>
            <a:r>
              <a:rPr lang="en-US" altLang="zh-CN"/>
              <a:t>hadoop001</a:t>
            </a:r>
            <a:r>
              <a:rPr lang="zh-CN" altLang="en-US"/>
              <a:t>:</a:t>
            </a:r>
            <a:r>
              <a:rPr lang="en-US" altLang="zh-CN"/>
              <a:t>8020</a:t>
            </a:r>
            <a:r>
              <a:rPr lang="zh-CN" altLang="en-US"/>
              <a:t>&lt;/value&gt;</a:t>
            </a:r>
            <a:endParaRPr lang="zh-CN" altLang="en-US"/>
          </a:p>
          <a:p>
            <a:r>
              <a:rPr lang="zh-CN" altLang="en-US"/>
              <a:t>    &lt;/property&gt;</a:t>
            </a:r>
            <a:endParaRPr lang="zh-CN" altLang="en-US"/>
          </a:p>
          <a:p>
            <a:r>
              <a:rPr lang="zh-CN" altLang="en-US"/>
              <a:t>    &lt;!--用来指定使用hadoop时产生文件的存放目录--&gt;</a:t>
            </a:r>
            <a:endParaRPr lang="zh-CN" altLang="en-US"/>
          </a:p>
          <a:p>
            <a:r>
              <a:rPr lang="zh-CN" altLang="en-US"/>
              <a:t>    &lt;property&gt;</a:t>
            </a:r>
            <a:endParaRPr lang="zh-CN" altLang="en-US"/>
          </a:p>
          <a:p>
            <a:r>
              <a:rPr lang="zh-CN" altLang="en-US"/>
              <a:t>             &lt;name&gt;hadoop.tmp.dir&lt;/name&gt;</a:t>
            </a:r>
            <a:endParaRPr lang="zh-CN" altLang="en-US"/>
          </a:p>
          <a:p>
            <a:r>
              <a:rPr lang="zh-CN" altLang="en-US"/>
              <a:t>             &lt;value&gt;</a:t>
            </a:r>
            <a:r>
              <a:rPr lang="en-US" altLang="zh-CN"/>
              <a:t>/home/</a:t>
            </a:r>
            <a:r>
              <a:rPr lang="zh-CN" altLang="en-US"/>
              <a:t>hadoop/</a:t>
            </a:r>
            <a:r>
              <a:rPr lang="en-US" altLang="zh-CN"/>
              <a:t>app</a:t>
            </a:r>
            <a:r>
              <a:rPr lang="zh-CN" altLang="en-US"/>
              <a:t>/tmp&lt;/value&gt; </a:t>
            </a:r>
            <a:endParaRPr lang="zh-CN" altLang="en-US"/>
          </a:p>
          <a:p>
            <a:r>
              <a:rPr lang="zh-CN" altLang="en-US"/>
              <a:t>    &lt;/property&gt;</a:t>
            </a:r>
            <a:endParaRPr lang="zh-CN" altLang="en-US"/>
          </a:p>
          <a:p>
            <a:r>
              <a:rPr lang="zh-CN" altLang="en-US"/>
              <a:t>        &lt;!--用来设置检查点备份日志的最长时间--&gt;</a:t>
            </a:r>
            <a:endParaRPr lang="zh-CN" altLang="en-US"/>
          </a:p>
          <a:p>
            <a:r>
              <a:rPr lang="zh-CN" altLang="en-US"/>
              <a:t>        &lt;name&gt;fs.checkpoint.period&lt;/name&gt; </a:t>
            </a:r>
            <a:endParaRPr lang="zh-CN" altLang="en-US"/>
          </a:p>
          <a:p>
            <a:r>
              <a:rPr lang="zh-CN" altLang="en-US"/>
              <a:t>        &lt;value&gt;3600&lt;/value&gt;</a:t>
            </a:r>
            <a:endParaRPr lang="zh-CN" altLang="en-US"/>
          </a:p>
          <a:p>
            <a:r>
              <a:rPr lang="zh-CN" altLang="en-US"/>
              <a:t> &lt;/configuration&gt;</a:t>
            </a:r>
            <a:endParaRPr lang="zh-CN" altLang="en-US"/>
          </a:p>
          <a:p>
            <a:endParaRPr lang="zh-CN" altLang="en-US"/>
          </a:p>
          <a:p>
            <a:r>
              <a:rPr lang="zh-CN" altLang="en-US"/>
              <a:t>二 、hdfs-site.xml</a:t>
            </a:r>
            <a:endParaRPr lang="zh-CN" altLang="en-US"/>
          </a:p>
          <a:p>
            <a:endParaRPr lang="zh-CN" altLang="en-US"/>
          </a:p>
          <a:p>
            <a:r>
              <a:rPr lang="zh-CN" altLang="en-US"/>
              <a:t>&lt;configuration&gt;</a:t>
            </a:r>
            <a:endParaRPr lang="zh-CN" altLang="en-US"/>
          </a:p>
          <a:p>
            <a:r>
              <a:rPr lang="zh-CN" altLang="en-US"/>
              <a:t>    &lt;!--指定hdfs保存数据的副本数量--&gt;</a:t>
            </a:r>
            <a:endParaRPr lang="zh-CN" altLang="en-US"/>
          </a:p>
          <a:p>
            <a:r>
              <a:rPr lang="zh-CN" altLang="en-US"/>
              <a:t>    &lt;property&gt;</a:t>
            </a:r>
            <a:endParaRPr lang="zh-CN" altLang="en-US"/>
          </a:p>
          <a:p>
            <a:r>
              <a:rPr lang="zh-CN" altLang="en-US"/>
              <a:t>            &lt;name&gt;dfs.replication&lt;/name&gt;</a:t>
            </a:r>
            <a:endParaRPr lang="zh-CN" altLang="en-US"/>
          </a:p>
          <a:p>
            <a:r>
              <a:rPr lang="zh-CN" altLang="en-US"/>
              <a:t>            &lt;value&gt;2&lt;/value&gt;</a:t>
            </a:r>
            <a:endParaRPr lang="zh-CN" altLang="en-US"/>
          </a:p>
          <a:p>
            <a:r>
              <a:rPr lang="zh-CN" altLang="en-US"/>
              <a:t>    &lt;/property&gt;</a:t>
            </a:r>
            <a:endParaRPr lang="zh-CN" altLang="en-US"/>
          </a:p>
          <a:p>
            <a:r>
              <a:rPr lang="zh-CN" altLang="en-US"/>
              <a:t>    &lt;!--指定hdfs中namenode的存储位置--&gt;</a:t>
            </a:r>
            <a:endParaRPr lang="zh-CN" altLang="en-US"/>
          </a:p>
          <a:p>
            <a:r>
              <a:rPr lang="zh-CN" altLang="en-US"/>
              <a:t>    &lt;property&gt;</a:t>
            </a:r>
            <a:endParaRPr lang="zh-CN" altLang="en-US"/>
          </a:p>
          <a:p>
            <a:r>
              <a:rPr lang="zh-CN" altLang="en-US"/>
              <a:t>             &lt;name&gt;dfs.namenode.name.dir&lt;/name&gt; </a:t>
            </a:r>
            <a:endParaRPr lang="zh-CN" altLang="en-US"/>
          </a:p>
          <a:p>
            <a:r>
              <a:rPr lang="zh-CN" altLang="en-US"/>
              <a:t>             &lt;value&gt;</a:t>
            </a:r>
            <a:r>
              <a:rPr lang="en-US" altLang="zh-CN">
                <a:sym typeface="+mn-ea"/>
              </a:rPr>
              <a:t>/home/</a:t>
            </a:r>
            <a:r>
              <a:rPr lang="zh-CN" altLang="en-US">
                <a:sym typeface="+mn-ea"/>
              </a:rPr>
              <a:t>hadoop/</a:t>
            </a:r>
            <a:r>
              <a:rPr lang="en-US" altLang="zh-CN">
                <a:sym typeface="+mn-ea"/>
              </a:rPr>
              <a:t>app</a:t>
            </a:r>
            <a:r>
              <a:rPr lang="zh-CN" altLang="en-US"/>
              <a:t>/tmp/dfs/name&lt;/value&gt;</a:t>
            </a:r>
            <a:endParaRPr lang="zh-CN" altLang="en-US"/>
          </a:p>
          <a:p>
            <a:r>
              <a:rPr lang="zh-CN" altLang="en-US"/>
              <a:t>    &lt;/property&gt;</a:t>
            </a:r>
            <a:endParaRPr lang="zh-CN" altLang="en-US"/>
          </a:p>
          <a:p>
            <a:r>
              <a:rPr lang="zh-CN" altLang="en-US"/>
              <a:t>    &lt;!--指定hdfs中datanode的存储位置--&gt;</a:t>
            </a:r>
            <a:endParaRPr lang="zh-CN" altLang="en-US"/>
          </a:p>
          <a:p>
            <a:r>
              <a:rPr lang="zh-CN" altLang="en-US"/>
              <a:t>    &lt;property&gt;</a:t>
            </a:r>
            <a:endParaRPr lang="zh-CN" altLang="en-US"/>
          </a:p>
          <a:p>
            <a:r>
              <a:rPr lang="zh-CN" altLang="en-US"/>
              <a:t>             &lt;name&gt;dfs.datanode.data.dir&lt;/name&gt;</a:t>
            </a:r>
            <a:endParaRPr lang="zh-CN" altLang="en-US"/>
          </a:p>
          <a:p>
            <a:r>
              <a:rPr lang="zh-CN" altLang="en-US"/>
              <a:t>             &lt;value&gt;</a:t>
            </a:r>
            <a:r>
              <a:rPr lang="en-US" altLang="zh-CN">
                <a:sym typeface="+mn-ea"/>
              </a:rPr>
              <a:t>/home/</a:t>
            </a:r>
            <a:r>
              <a:rPr lang="zh-CN" altLang="en-US">
                <a:sym typeface="+mn-ea"/>
              </a:rPr>
              <a:t>hadoop/</a:t>
            </a:r>
            <a:r>
              <a:rPr lang="en-US" altLang="zh-CN">
                <a:sym typeface="+mn-ea"/>
              </a:rPr>
              <a:t>app</a:t>
            </a:r>
            <a:r>
              <a:rPr lang="zh-CN" altLang="en-US">
                <a:sym typeface="+mn-ea"/>
              </a:rPr>
              <a:t>/tmp/dfs</a:t>
            </a:r>
            <a:r>
              <a:rPr lang="zh-CN" altLang="en-US"/>
              <a:t>/data&lt;/value&gt;</a:t>
            </a:r>
            <a:endParaRPr lang="zh-CN" altLang="en-US"/>
          </a:p>
          <a:p>
            <a:r>
              <a:rPr lang="zh-CN" altLang="en-US"/>
              <a:t>    &lt;/property&gt;</a:t>
            </a:r>
            <a:endParaRPr lang="zh-CN" altLang="en-US"/>
          </a:p>
          <a:p>
            <a:endParaRPr lang="zh-CN" altLang="en-US"/>
          </a:p>
          <a:p>
            <a:r>
              <a:rPr lang="zh-CN" altLang="en-US"/>
              <a:t>&lt;/configuration&gt;</a:t>
            </a:r>
            <a:endParaRPr lang="zh-CN" altLang="en-US"/>
          </a:p>
          <a:p>
            <a:endParaRPr lang="zh-CN" altLang="en-US"/>
          </a:p>
          <a:p>
            <a:endParaRPr lang="zh-CN" altLang="en-US"/>
          </a:p>
          <a:p>
            <a:endParaRPr lang="zh-CN" altLang="en-US"/>
          </a:p>
          <a:p>
            <a:r>
              <a:rPr lang="en-US" altLang="zh-CN"/>
              <a:t>##############################</a:t>
            </a:r>
            <a:r>
              <a:rPr lang="zh-CN" altLang="en-US">
                <a:ea typeface="宋体" panose="02010600030101010101" pitchFamily="2" charset="-122"/>
              </a:rPr>
              <a:t>在使用</a:t>
            </a:r>
            <a:r>
              <a:rPr lang="en-US" altLang="zh-CN">
                <a:ea typeface="宋体" panose="02010600030101010101" pitchFamily="2" charset="-122"/>
              </a:rPr>
              <a:t>yarn</a:t>
            </a:r>
            <a:r>
              <a:rPr lang="zh-CN" altLang="en-US">
                <a:ea typeface="宋体" panose="02010600030101010101" pitchFamily="2" charset="-122"/>
              </a:rPr>
              <a:t>时候的配置</a:t>
            </a:r>
            <a:r>
              <a:rPr lang="en-US" altLang="zh-CN"/>
              <a:t>##############################</a:t>
            </a:r>
            <a:endParaRPr lang="zh-CN" altLang="en-US"/>
          </a:p>
          <a:p>
            <a:endParaRPr lang="zh-CN" altLang="en-US"/>
          </a:p>
          <a:p>
            <a:r>
              <a:rPr lang="zh-CN" altLang="en-US"/>
              <a:t>三、 mapred-site.xml</a:t>
            </a:r>
            <a:endParaRPr lang="zh-CN" altLang="en-US"/>
          </a:p>
          <a:p>
            <a:endParaRPr lang="zh-CN" altLang="en-US"/>
          </a:p>
          <a:p>
            <a:r>
              <a:rPr lang="zh-CN" altLang="en-US"/>
              <a:t>&lt;configuration&gt;</a:t>
            </a:r>
            <a:endParaRPr lang="zh-CN" altLang="en-US"/>
          </a:p>
          <a:p>
            <a:r>
              <a:rPr lang="zh-CN" altLang="en-US"/>
              <a:t>&lt;!--告诉hadoop以后MR(Map/Reduce)运行在YARN上--&gt;</a:t>
            </a:r>
            <a:endParaRPr lang="zh-CN" altLang="en-US"/>
          </a:p>
          <a:p>
            <a:r>
              <a:rPr lang="zh-CN" altLang="en-US"/>
              <a:t>        &lt;property&gt;</a:t>
            </a:r>
            <a:endParaRPr lang="zh-CN" altLang="en-US"/>
          </a:p>
          <a:p>
            <a:r>
              <a:rPr lang="zh-CN" altLang="en-US"/>
              <a:t>              &lt;name&gt;mapreduce.framework.name&lt;/name&gt;</a:t>
            </a:r>
            <a:endParaRPr lang="zh-CN" altLang="en-US"/>
          </a:p>
          <a:p>
            <a:r>
              <a:rPr lang="zh-CN" altLang="en-US"/>
              <a:t>              &lt;value&gt;yarn&lt;/value&gt;</a:t>
            </a:r>
            <a:endParaRPr lang="zh-CN" altLang="en-US"/>
          </a:p>
          <a:p>
            <a:r>
              <a:rPr lang="zh-CN" altLang="en-US"/>
              <a:t>       &lt;/property&gt;</a:t>
            </a:r>
            <a:endParaRPr lang="zh-CN" altLang="en-US"/>
          </a:p>
          <a:p>
            <a:r>
              <a:rPr lang="zh-CN" altLang="en-US"/>
              <a:t>&lt;/configuration&gt;</a:t>
            </a:r>
            <a:endParaRPr lang="zh-CN" altLang="en-US"/>
          </a:p>
          <a:p>
            <a:endParaRPr lang="zh-CN" altLang="en-US"/>
          </a:p>
          <a:p>
            <a:r>
              <a:rPr lang="zh-CN" altLang="en-US"/>
              <a:t>四、 yarn-site.xml</a:t>
            </a:r>
            <a:endParaRPr lang="zh-CN" altLang="en-US"/>
          </a:p>
          <a:p>
            <a:endParaRPr lang="zh-CN" altLang="en-US"/>
          </a:p>
          <a:p>
            <a:r>
              <a:rPr lang="zh-CN" altLang="en-US"/>
              <a:t>&lt;configuration&gt;</a:t>
            </a:r>
            <a:endParaRPr lang="zh-CN" altLang="en-US"/>
          </a:p>
          <a:p>
            <a:r>
              <a:rPr lang="zh-CN" altLang="en-US"/>
              <a:t>    &lt;!--nomenodeManager获取数据的方式是shuffle--&gt;</a:t>
            </a:r>
            <a:endParaRPr lang="zh-CN" altLang="en-US"/>
          </a:p>
          <a:p>
            <a:r>
              <a:rPr lang="zh-CN" altLang="en-US"/>
              <a:t>   </a:t>
            </a:r>
            <a:r>
              <a:rPr lang="zh-CN" altLang="en-US" b="1"/>
              <a:t>     &lt;property&gt;</a:t>
            </a:r>
            <a:endParaRPr lang="zh-CN" altLang="en-US" b="1"/>
          </a:p>
          <a:p>
            <a:r>
              <a:rPr lang="zh-CN" altLang="en-US" b="1"/>
              <a:t>                &lt;name&gt;yarn.nodemanager.aux-services&lt;/name&gt;</a:t>
            </a:r>
            <a:endParaRPr lang="zh-CN" altLang="en-US" b="1"/>
          </a:p>
          <a:p>
            <a:r>
              <a:rPr lang="zh-CN" altLang="en-US" b="1"/>
              <a:t>                &lt;value&gt;mapreduce_shuffle&lt;/value&gt;</a:t>
            </a:r>
            <a:endParaRPr lang="zh-CN" altLang="en-US" b="1"/>
          </a:p>
          <a:p>
            <a:r>
              <a:rPr lang="zh-CN" altLang="en-US" b="1"/>
              <a:t>        &lt;/property&gt;</a:t>
            </a:r>
            <a:endParaRPr lang="zh-CN" altLang="en-US"/>
          </a:p>
          <a:p>
            <a:r>
              <a:rPr lang="zh-CN" altLang="en-US"/>
              <a:t>    </a:t>
            </a:r>
            <a:endParaRPr lang="zh-CN" altLang="en-US"/>
          </a:p>
          <a:p>
            <a:endParaRPr lang="zh-CN" altLang="en-US"/>
          </a:p>
          <a:p>
            <a:endParaRPr lang="zh-CN" altLang="en-US"/>
          </a:p>
          <a:p>
            <a:r>
              <a:rPr lang="zh-CN" altLang="en-US"/>
              <a:t>&lt;!--指定Yarn的老大(ResourceManager)的地址，单机模拟可以不需要配置--&gt;     </a:t>
            </a:r>
            <a:endParaRPr lang="zh-CN" altLang="en-US"/>
          </a:p>
          <a:p>
            <a:r>
              <a:rPr lang="zh-CN" altLang="en-US"/>
              <a:t>  </a:t>
            </a:r>
            <a:r>
              <a:rPr lang="zh-CN" altLang="en-US">
                <a:solidFill>
                  <a:srgbClr val="0702BE"/>
                </a:solidFill>
              </a:rPr>
              <a:t>  &lt;property&gt;</a:t>
            </a:r>
            <a:endParaRPr lang="zh-CN" altLang="en-US">
              <a:solidFill>
                <a:srgbClr val="0702BE"/>
              </a:solidFill>
            </a:endParaRPr>
          </a:p>
          <a:p>
            <a:r>
              <a:rPr lang="zh-CN" altLang="en-US">
                <a:solidFill>
                  <a:srgbClr val="0702BE"/>
                </a:solidFill>
              </a:rPr>
              <a:t>            &lt;name&gt;yarn.resourcemanager.hostname&lt;/name&gt;</a:t>
            </a:r>
            <a:endParaRPr lang="zh-CN" altLang="en-US">
              <a:solidFill>
                <a:srgbClr val="0702BE"/>
              </a:solidFill>
            </a:endParaRPr>
          </a:p>
          <a:p>
            <a:r>
              <a:rPr lang="zh-CN" altLang="en-US">
                <a:solidFill>
                  <a:srgbClr val="0702BE"/>
                </a:solidFill>
              </a:rPr>
              <a:t>            &lt;value&gt;master&lt;/value&gt;</a:t>
            </a:r>
            <a:endParaRPr lang="zh-CN" altLang="en-US">
              <a:solidFill>
                <a:srgbClr val="0702BE"/>
              </a:solidFill>
            </a:endParaRPr>
          </a:p>
          <a:p>
            <a:r>
              <a:rPr lang="zh-CN" altLang="en-US">
                <a:solidFill>
                  <a:srgbClr val="0702BE"/>
                </a:solidFill>
              </a:rPr>
              <a:t>    &lt;/property&gt; </a:t>
            </a:r>
            <a:endParaRPr lang="zh-CN" altLang="en-US">
              <a:solidFill>
                <a:srgbClr val="0702BE"/>
              </a:solidFill>
            </a:endParaRPr>
          </a:p>
          <a:p>
            <a:r>
              <a:rPr lang="zh-CN" altLang="en-US">
                <a:solidFill>
                  <a:srgbClr val="0702BE"/>
                </a:solidFill>
              </a:rPr>
              <a:t>    &lt;!--Yarn打印工作日志</a:t>
            </a:r>
            <a:r>
              <a:rPr lang="zh-CN" altLang="en-US">
                <a:sym typeface="+mn-ea"/>
              </a:rPr>
              <a:t>，单机模拟可以不需要配置</a:t>
            </a:r>
            <a:r>
              <a:rPr lang="zh-CN" altLang="en-US">
                <a:solidFill>
                  <a:srgbClr val="0702BE"/>
                </a:solidFill>
              </a:rPr>
              <a:t>--&gt;    </a:t>
            </a:r>
            <a:endParaRPr lang="zh-CN" altLang="en-US">
              <a:solidFill>
                <a:srgbClr val="0702BE"/>
              </a:solidFill>
            </a:endParaRPr>
          </a:p>
          <a:p>
            <a:r>
              <a:rPr lang="zh-CN" altLang="en-US">
                <a:solidFill>
                  <a:srgbClr val="0702BE"/>
                </a:solidFill>
              </a:rPr>
              <a:t>    &lt;property&gt;    </a:t>
            </a:r>
            <a:endParaRPr lang="zh-CN" altLang="en-US">
              <a:solidFill>
                <a:srgbClr val="0702BE"/>
              </a:solidFill>
            </a:endParaRPr>
          </a:p>
          <a:p>
            <a:r>
              <a:rPr lang="zh-CN" altLang="en-US">
                <a:solidFill>
                  <a:srgbClr val="0702BE"/>
                </a:solidFill>
              </a:rPr>
              <a:t>        &lt;name&gt;yarn.log-aggregation-enable&lt;/name&gt; </a:t>
            </a:r>
            <a:endParaRPr lang="zh-CN" altLang="en-US">
              <a:solidFill>
                <a:srgbClr val="0702BE"/>
              </a:solidFill>
            </a:endParaRPr>
          </a:p>
          <a:p>
            <a:r>
              <a:rPr lang="zh-CN" altLang="en-US">
                <a:solidFill>
                  <a:srgbClr val="0702BE"/>
                </a:solidFill>
              </a:rPr>
              <a:t>        &lt;value&gt;true&lt;/value&gt;    </a:t>
            </a:r>
            <a:endParaRPr lang="zh-CN" altLang="en-US">
              <a:solidFill>
                <a:srgbClr val="0702BE"/>
              </a:solidFill>
            </a:endParaRPr>
          </a:p>
          <a:p>
            <a:r>
              <a:rPr lang="zh-CN" altLang="en-US">
                <a:solidFill>
                  <a:srgbClr val="0702BE"/>
                </a:solidFill>
              </a:rPr>
              <a:t>    &lt;/property&gt;</a:t>
            </a:r>
            <a:endParaRPr lang="zh-CN" altLang="en-US"/>
          </a:p>
          <a:p>
            <a:endParaRPr lang="zh-CN" altLang="en-US"/>
          </a:p>
          <a:p>
            <a:r>
              <a:rPr lang="zh-CN" altLang="en-US"/>
              <a:t>&lt;configuration&gt;</a:t>
            </a:r>
            <a:endParaRPr lang="zh-CN" altLang="en-US"/>
          </a:p>
          <a:p>
            <a:endParaRPr lang="zh-CN" altLang="en-US"/>
          </a:p>
          <a:p>
            <a:endParaRPr lang="zh-CN" altLang="en-US"/>
          </a:p>
          <a:p>
            <a:endParaRPr lang="zh-CN" altLang="en-US"/>
          </a:p>
          <a:p>
            <a:endParaRPr lang="zh-CN" altLang="en-US"/>
          </a:p>
          <a:p>
            <a:r>
              <a:rPr lang="en-US" altLang="zh-CN"/>
              <a:t>yarn</a:t>
            </a:r>
            <a:r>
              <a:rPr lang="zh-CN" altLang="en-US">
                <a:ea typeface="宋体" panose="02010600030101010101" pitchFamily="2" charset="-122"/>
              </a:rPr>
              <a:t>启动：</a:t>
            </a:r>
            <a:endParaRPr lang="zh-CN" altLang="en-US">
              <a:ea typeface="宋体" panose="02010600030101010101" pitchFamily="2" charset="-122"/>
            </a:endParaRPr>
          </a:p>
          <a:p>
            <a:endParaRPr lang="zh-CN" altLang="en-US"/>
          </a:p>
          <a:p>
            <a:r>
              <a:rPr lang="zh-CN" altLang="en-US"/>
              <a:t>  $ sbin/start-yarn.sh</a:t>
            </a:r>
            <a:endParaRPr lang="zh-CN" altLang="en-US"/>
          </a:p>
          <a:p>
            <a:endParaRPr lang="zh-CN" altLang="en-US"/>
          </a:p>
          <a:p>
            <a:endParaRPr lang="zh-CN" altLang="en-US"/>
          </a:p>
          <a:p>
            <a:r>
              <a:rPr lang="en-US" altLang="zh-CN">
                <a:sym typeface="+mn-ea"/>
              </a:rPr>
              <a:t>yarn</a:t>
            </a:r>
            <a:r>
              <a:rPr lang="zh-CN" altLang="en-US">
                <a:ea typeface="宋体" panose="02010600030101010101" pitchFamily="2" charset="-122"/>
                <a:sym typeface="+mn-ea"/>
              </a:rPr>
              <a:t>停止：</a:t>
            </a:r>
            <a:endParaRPr lang="zh-CN" altLang="en-US">
              <a:ea typeface="宋体" panose="02010600030101010101" pitchFamily="2" charset="-122"/>
            </a:endParaRPr>
          </a:p>
          <a:p>
            <a:endParaRPr lang="zh-CN" altLang="en-US"/>
          </a:p>
          <a:p>
            <a:r>
              <a:rPr lang="zh-CN" altLang="en-US">
                <a:sym typeface="+mn-ea"/>
              </a:rPr>
              <a:t>  $ sbin/</a:t>
            </a:r>
            <a:r>
              <a:rPr lang="en-US" altLang="zh-CN">
                <a:sym typeface="+mn-ea"/>
              </a:rPr>
              <a:t>stop</a:t>
            </a:r>
            <a:r>
              <a:rPr lang="zh-CN" altLang="en-US">
                <a:sym typeface="+mn-ea"/>
              </a:rPr>
              <a:t>-yarn.sh</a:t>
            </a:r>
            <a:endParaRPr lang="zh-CN" altLang="en-US"/>
          </a:p>
          <a:p>
            <a:endParaRPr lang="zh-CN" altLang="en-US"/>
          </a:p>
          <a:p>
            <a:r>
              <a:rPr lang="zh-CN" altLang="en-US"/>
              <a:t>浏览器：</a:t>
            </a:r>
            <a:endParaRPr lang="zh-CN" altLang="en-US"/>
          </a:p>
          <a:p>
            <a:r>
              <a:rPr lang="en-US" altLang="zh-CN"/>
              <a:t>IP:8088</a:t>
            </a:r>
            <a:endParaRPr lang="en-US" altLang="zh-CN"/>
          </a:p>
          <a:p>
            <a:endParaRPr lang="zh-CN" altLang="en-US"/>
          </a:p>
          <a:p>
            <a:endParaRPr lang="zh-CN" altLang="en-US"/>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HDFS shell </a:t>
            </a:r>
            <a:r>
              <a:rPr lang="zh-CN" altLang="en-US">
                <a:ea typeface="宋体" panose="02010600030101010101" pitchFamily="2" charset="-122"/>
              </a:rPr>
              <a:t>命令：</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查看根目录</a:t>
            </a:r>
            <a:endParaRPr lang="zh-CN" altLang="en-US">
              <a:ea typeface="宋体" panose="02010600030101010101" pitchFamily="2" charset="-122"/>
            </a:endParaRPr>
          </a:p>
          <a:p>
            <a:r>
              <a:rPr lang="en-US" altLang="zh-CN">
                <a:ea typeface="宋体" panose="02010600030101010101" pitchFamily="2" charset="-122"/>
              </a:rPr>
              <a:t>hadoop fs -ls /</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创建目录</a:t>
            </a:r>
            <a:endParaRPr lang="en-US" altLang="zh-CN">
              <a:ea typeface="宋体" panose="02010600030101010101" pitchFamily="2" charset="-122"/>
            </a:endParaRPr>
          </a:p>
          <a:p>
            <a:r>
              <a:rPr lang="en-US" altLang="zh-CN">
                <a:ea typeface="宋体" panose="02010600030101010101" pitchFamily="2" charset="-122"/>
              </a:rPr>
              <a:t>hadoop fs -mkdir /test/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递归创建目录</a:t>
            </a:r>
            <a:endParaRPr lang="en-US" altLang="zh-CN">
              <a:ea typeface="宋体" panose="02010600030101010101" pitchFamily="2" charset="-122"/>
            </a:endParaRPr>
          </a:p>
          <a:p>
            <a:r>
              <a:rPr lang="en-US" altLang="zh-CN">
                <a:ea typeface="宋体" panose="02010600030101010101" pitchFamily="2" charset="-122"/>
                <a:sym typeface="+mn-ea"/>
              </a:rPr>
              <a:t>hadoop fs -mkdir -p /a/b</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递归查看目录</a:t>
            </a:r>
            <a:endParaRPr lang="en-US" altLang="zh-CN">
              <a:ea typeface="宋体" panose="02010600030101010101" pitchFamily="2" charset="-122"/>
            </a:endParaRPr>
          </a:p>
          <a:p>
            <a:r>
              <a:rPr lang="en-US" altLang="zh-CN">
                <a:ea typeface="宋体" panose="02010600030101010101" pitchFamily="2" charset="-122"/>
                <a:sym typeface="+mn-ea"/>
              </a:rPr>
              <a:t>hadoop fs  -ls -R /</a:t>
            </a:r>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ea typeface="宋体" panose="02010600030101010101" pitchFamily="2" charset="-122"/>
                <a:sym typeface="+mn-ea"/>
              </a:rPr>
              <a:t>添加文件到</a:t>
            </a:r>
            <a:r>
              <a:rPr lang="en-US" altLang="zh-CN">
                <a:ea typeface="宋体" panose="02010600030101010101" pitchFamily="2" charset="-122"/>
                <a:sym typeface="+mn-ea"/>
              </a:rPr>
              <a:t>hadoop</a:t>
            </a:r>
            <a:r>
              <a:rPr lang="zh-CN" altLang="en-US">
                <a:ea typeface="宋体" panose="02010600030101010101" pitchFamily="2" charset="-122"/>
                <a:sym typeface="+mn-ea"/>
              </a:rPr>
              <a:t>：</a:t>
            </a:r>
            <a:endParaRPr lang="en-US" altLang="zh-CN">
              <a:ea typeface="宋体" panose="02010600030101010101" pitchFamily="2" charset="-122"/>
              <a:sym typeface="+mn-ea"/>
            </a:endParaRPr>
          </a:p>
          <a:p>
            <a:r>
              <a:rPr lang="zh-CN" altLang="en-US">
                <a:ea typeface="宋体" panose="02010600030101010101" pitchFamily="2" charset="-122"/>
              </a:rPr>
              <a:t> $ bin/hdfs dfs -put </a:t>
            </a:r>
            <a:r>
              <a:rPr lang="en-US" altLang="zh-CN">
                <a:ea typeface="宋体" panose="02010600030101010101" pitchFamily="2" charset="-122"/>
              </a:rPr>
              <a:t>bbb.txt </a:t>
            </a:r>
            <a:r>
              <a:rPr lang="zh-CN" altLang="en-US">
                <a:ea typeface="宋体" panose="02010600030101010101" pitchFamily="2" charset="-122"/>
              </a:rPr>
              <a:t> </a:t>
            </a:r>
            <a:r>
              <a:rPr lang="en-US" altLang="zh-CN">
                <a:ea typeface="宋体" panose="02010600030101010101" pitchFamily="2" charset="-122"/>
              </a:rPr>
              <a:t>/test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查看文件内容：</a:t>
            </a:r>
            <a:endParaRPr lang="en-US" altLang="zh-CN">
              <a:ea typeface="宋体" panose="02010600030101010101" pitchFamily="2" charset="-122"/>
              <a:sym typeface="+mn-ea"/>
            </a:endParaRPr>
          </a:p>
          <a:p>
            <a:r>
              <a:rPr lang="zh-CN" altLang="en-US">
                <a:ea typeface="宋体" panose="02010600030101010101" pitchFamily="2" charset="-122"/>
                <a:sym typeface="+mn-ea"/>
              </a:rPr>
              <a:t> $ bin/hdfs dfs -</a:t>
            </a:r>
            <a:r>
              <a:rPr lang="en-US" altLang="zh-CN">
                <a:ea typeface="宋体" panose="02010600030101010101" pitchFamily="2" charset="-122"/>
                <a:sym typeface="+mn-ea"/>
              </a:rPr>
              <a:t>text </a:t>
            </a:r>
            <a:r>
              <a:rPr lang="en-US">
                <a:ea typeface="宋体" panose="02010600030101010101" pitchFamily="2" charset="-122"/>
                <a:sym typeface="+mn-ea"/>
              </a:rPr>
              <a:t>/test/aaa.txt</a:t>
            </a:r>
            <a:endParaRPr lang="en-US">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ea typeface="宋体" panose="02010600030101010101" pitchFamily="2" charset="-122"/>
              </a:rPr>
              <a:t>取出文件，查看内容：</a:t>
            </a:r>
            <a:endParaRPr lang="en-US" altLang="zh-CN">
              <a:ea typeface="宋体" panose="02010600030101010101" pitchFamily="2" charset="-122"/>
            </a:endParaRPr>
          </a:p>
          <a:p>
            <a:r>
              <a:rPr lang="en-US" altLang="zh-CN">
                <a:ea typeface="宋体" panose="02010600030101010101" pitchFamily="2" charset="-122"/>
              </a:rPr>
              <a:t>  $ bin/hdfs dfs -get output output</a:t>
            </a:r>
            <a:endParaRPr lang="en-US" altLang="zh-CN">
              <a:ea typeface="宋体" panose="02010600030101010101" pitchFamily="2" charset="-122"/>
            </a:endParaRPr>
          </a:p>
          <a:p>
            <a:r>
              <a:rPr lang="en-US" altLang="zh-CN">
                <a:ea typeface="宋体" panose="02010600030101010101" pitchFamily="2" charset="-122"/>
              </a:rPr>
              <a:t>  $ cat output/*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ea typeface="宋体" panose="02010600030101010101" pitchFamily="2" charset="-122"/>
              </a:rPr>
              <a:t>删除文件</a:t>
            </a:r>
            <a:r>
              <a:rPr lang="zh-CN" altLang="en-US">
                <a:ea typeface="宋体" panose="02010600030101010101" pitchFamily="2" charset="-122"/>
                <a:sym typeface="+mn-ea"/>
              </a:rPr>
              <a:t>：</a:t>
            </a:r>
            <a:endParaRPr lang="en-US" altLang="zh-CN">
              <a:ea typeface="宋体" panose="02010600030101010101" pitchFamily="2" charset="-122"/>
            </a:endParaRPr>
          </a:p>
          <a:p>
            <a:r>
              <a:rPr lang="en-US" altLang="zh-CN">
                <a:ea typeface="宋体" panose="02010600030101010101" pitchFamily="2" charset="-122"/>
                <a:sym typeface="+mn-ea"/>
              </a:rPr>
              <a:t>  $ bin/hdfs dfs -rm 11.txt</a:t>
            </a:r>
            <a:endParaRPr lang="en-US" altLang="zh-CN">
              <a:ea typeface="宋体" panose="02010600030101010101" pitchFamily="2" charset="-122"/>
              <a:sym typeface="+mn-ea"/>
            </a:endParaRPr>
          </a:p>
          <a:p>
            <a:endParaRPr lang="en-US" altLang="zh-CN">
              <a:ea typeface="宋体" panose="02010600030101010101" pitchFamily="2" charset="-122"/>
            </a:endParaRPr>
          </a:p>
          <a:p>
            <a:endParaRPr lang="en-US" altLang="zh-CN">
              <a:ea typeface="宋体" panose="02010600030101010101" pitchFamily="2" charset="-122"/>
            </a:endParaRPr>
          </a:p>
          <a:p>
            <a:r>
              <a:rPr lang="zh-CN">
                <a:ea typeface="宋体" panose="02010600030101010101" pitchFamily="2" charset="-122"/>
                <a:sym typeface="+mn-ea"/>
              </a:rPr>
              <a:t>递归删除目录</a:t>
            </a:r>
            <a:r>
              <a:rPr lang="zh-CN" altLang="en-US">
                <a:ea typeface="宋体" panose="02010600030101010101" pitchFamily="2" charset="-122"/>
                <a:sym typeface="+mn-ea"/>
              </a:rPr>
              <a:t>：</a:t>
            </a:r>
            <a:endParaRPr lang="en-US" altLang="zh-CN">
              <a:ea typeface="宋体" panose="02010600030101010101" pitchFamily="2" charset="-122"/>
            </a:endParaRPr>
          </a:p>
          <a:p>
            <a:r>
              <a:rPr lang="en-US" altLang="zh-CN">
                <a:ea typeface="宋体" panose="02010600030101010101" pitchFamily="2" charset="-122"/>
                <a:sym typeface="+mn-ea"/>
              </a:rPr>
              <a:t>  $ bin/hdfs dfs -rm -r /a</a:t>
            </a:r>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sym typeface="+mn-ea"/>
              </a:rPr>
              <a:t>运行</a:t>
            </a:r>
            <a:r>
              <a:rPr lang="en-US" altLang="zh-CN">
                <a:sym typeface="+mn-ea"/>
              </a:rPr>
              <a:t>hadoop</a:t>
            </a:r>
            <a:r>
              <a:rPr lang="zh-CN" altLang="en-US">
                <a:ea typeface="宋体" panose="02010600030101010101" pitchFamily="2" charset="-122"/>
                <a:sym typeface="+mn-ea"/>
              </a:rPr>
              <a:t>提供的</a:t>
            </a:r>
            <a:r>
              <a:rPr lang="en-US" altLang="zh-CN">
                <a:sym typeface="+mn-ea"/>
              </a:rPr>
              <a:t>MR</a:t>
            </a:r>
            <a:r>
              <a:rPr lang="zh-CN" altLang="en-US">
                <a:ea typeface="宋体" panose="02010600030101010101" pitchFamily="2" charset="-122"/>
                <a:sym typeface="+mn-ea"/>
              </a:rPr>
              <a:t>的示例程序：</a:t>
            </a:r>
            <a:endParaRPr lang="zh-CN" altLang="en-US">
              <a:ea typeface="宋体" panose="02010600030101010101" pitchFamily="2" charset="-122"/>
            </a:endParaRPr>
          </a:p>
          <a:p>
            <a:r>
              <a:rPr lang="en-US" altLang="zh-CN">
                <a:ea typeface="宋体" panose="02010600030101010101" pitchFamily="2" charset="-122"/>
                <a:sym typeface="+mn-ea"/>
              </a:rPr>
              <a:t>1</a:t>
            </a:r>
            <a:r>
              <a:rPr lang="zh-CN" altLang="en-US">
                <a:ea typeface="宋体" panose="02010600030101010101" pitchFamily="2" charset="-122"/>
                <a:sym typeface="+mn-ea"/>
              </a:rPr>
              <a:t>、上传文件到</a:t>
            </a:r>
            <a:r>
              <a:rPr lang="en-US" altLang="zh-CN">
                <a:ea typeface="宋体" panose="02010600030101010101" pitchFamily="2" charset="-122"/>
                <a:sym typeface="+mn-ea"/>
              </a:rPr>
              <a:t>hdfs</a:t>
            </a:r>
            <a:endParaRPr lang="en-US" altLang="zh-CN">
              <a:ea typeface="宋体" panose="02010600030101010101" pitchFamily="2" charset="-122"/>
            </a:endParaRPr>
          </a:p>
          <a:p>
            <a:r>
              <a:rPr lang="en-US" altLang="zh-CN">
                <a:ea typeface="宋体" panose="02010600030101010101" pitchFamily="2" charset="-122"/>
                <a:sym typeface="+mn-ea"/>
              </a:rPr>
              <a:t>hdfs fs -mkdir -p /input/wc</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sym typeface="+mn-ea"/>
              </a:rPr>
              <a:t>hdfs fs -put hello.txt /input/wc</a:t>
            </a:r>
            <a:endParaRPr lang="en-US" altLang="zh-CN">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sym typeface="+mn-ea"/>
              </a:rPr>
              <a:t>计算</a:t>
            </a:r>
            <a:endParaRPr lang="zh-CN" altLang="en-US">
              <a:ea typeface="宋体" panose="02010600030101010101" pitchFamily="2" charset="-122"/>
            </a:endParaRPr>
          </a:p>
          <a:p>
            <a:endParaRPr lang="zh-CN" altLang="en-US">
              <a:ea typeface="宋体" panose="02010600030101010101" pitchFamily="2" charset="-122"/>
            </a:endParaRPr>
          </a:p>
          <a:p>
            <a:r>
              <a:rPr>
                <a:sym typeface="+mn-ea"/>
              </a:rPr>
              <a:t>hadoop jar  </a:t>
            </a:r>
            <a:r>
              <a:rPr lang="en-US">
                <a:sym typeface="+mn-ea"/>
              </a:rPr>
              <a:t>$HADOOP_HOME/</a:t>
            </a:r>
            <a:r>
              <a:rPr>
                <a:sym typeface="+mn-ea"/>
              </a:rPr>
              <a:t>share/hadoop/mapreduce/hadoop-mapreduce-examples-2.6.0-cdh5.7.0.jar wordcount /input/wc</a:t>
            </a:r>
            <a:r>
              <a:rPr lang="en-US">
                <a:sym typeface="+mn-ea"/>
              </a:rPr>
              <a:t>/</a:t>
            </a:r>
            <a:r>
              <a:rPr>
                <a:sym typeface="+mn-ea"/>
              </a:rPr>
              <a:t>hello.txt /output/wc/</a:t>
            </a:r>
            <a:endParaRPr>
              <a:sym typeface="+mn-ea"/>
            </a:endParaRPr>
          </a:p>
          <a:p>
            <a:endParaRPr lang="en-US" altLang="zh-CN">
              <a:ea typeface="宋体" panose="02010600030101010101" pitchFamily="2" charset="-122"/>
            </a:endParaRPr>
          </a:p>
          <a:p>
            <a:r>
              <a:rPr lang="zh-CN" altLang="en-US">
                <a:ea typeface="宋体" panose="02010600030101010101" pitchFamily="2" charset="-122"/>
                <a:sym typeface="+mn-ea"/>
              </a:rPr>
              <a:t>查看生成的文件：</a:t>
            </a:r>
            <a:endParaRPr lang="zh-CN" altLang="en-US">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sym typeface="+mn-ea"/>
              </a:rPr>
              <a:t>hadoop fs -ls /output/wc/ </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查看内容（非_SUCCESS文件）</a:t>
            </a:r>
            <a:endParaRPr lang="en-US" altLang="zh-CN">
              <a:ea typeface="宋体" panose="02010600030101010101" pitchFamily="2" charset="-122"/>
            </a:endParaRPr>
          </a:p>
          <a:p>
            <a:r>
              <a:rPr lang="zh-CN" altLang="en-US">
                <a:ea typeface="宋体" panose="02010600030101010101" pitchFamily="2" charset="-122"/>
                <a:sym typeface="+mn-ea"/>
              </a:rPr>
              <a:t> hadoop fs -text /output/wc/part-r-00000</a:t>
            </a:r>
            <a:endParaRPr lang="en-US" altLang="zh-CN">
              <a:ea typeface="宋体" panose="02010600030101010101" pitchFamily="2" charset="-122"/>
              <a:sym typeface="+mn-ea"/>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当我们再次执行该作业时，会报错：</a:t>
            </a:r>
            <a:endParaRPr lang="en-US" altLang="zh-CN">
              <a:ea typeface="宋体" panose="02010600030101010101" pitchFamily="2" charset="-122"/>
            </a:endParaRPr>
          </a:p>
          <a:p>
            <a:r>
              <a:rPr lang="en-US" altLang="zh-CN">
                <a:ea typeface="宋体" panose="02010600030101010101" pitchFamily="2" charset="-122"/>
              </a:rPr>
              <a:t>FileAlreadyExistsException: </a:t>
            </a:r>
            <a:endParaRPr lang="en-US" altLang="zh-CN">
              <a:ea typeface="宋体" panose="02010600030101010101" pitchFamily="2" charset="-122"/>
            </a:endParaRPr>
          </a:p>
          <a:p>
            <a:r>
              <a:rPr lang="en-US" altLang="zh-CN">
                <a:ea typeface="宋体" panose="02010600030101010101" pitchFamily="2" charset="-122"/>
              </a:rPr>
              <a:t>Output directory hdfs://hadoop001:8020/output/wc already exists</a:t>
            </a:r>
            <a:endParaRPr lang="en-US" altLang="zh-CN">
              <a:ea typeface="宋体" panose="02010600030101010101" pitchFamily="2" charset="-122"/>
            </a:endParaRPr>
          </a:p>
          <a:p>
            <a:endParaRPr lang="en-US" altLang="zh-CN">
              <a:ea typeface="宋体" panose="02010600030101010101" pitchFamily="2" charset="-122"/>
            </a:endParaRPr>
          </a:p>
          <a:p>
            <a:r>
              <a:rPr lang="zh-CN">
                <a:ea typeface="宋体" panose="02010600030101010101" pitchFamily="2" charset="-122"/>
                <a:sym typeface="+mn-ea"/>
              </a:rPr>
              <a:t>执行递归删除目录</a:t>
            </a:r>
            <a:r>
              <a:rPr lang="zh-CN" altLang="en-US">
                <a:ea typeface="宋体" panose="02010600030101010101" pitchFamily="2" charset="-122"/>
                <a:sym typeface="+mn-ea"/>
              </a:rPr>
              <a:t>：</a:t>
            </a:r>
            <a:endParaRPr lang="en-US" altLang="zh-CN">
              <a:ea typeface="宋体" panose="02010600030101010101" pitchFamily="2" charset="-122"/>
            </a:endParaRPr>
          </a:p>
          <a:p>
            <a:r>
              <a:rPr lang="en-US" altLang="zh-CN">
                <a:ea typeface="宋体" panose="02010600030101010101" pitchFamily="2" charset="-122"/>
                <a:sym typeface="+mn-ea"/>
              </a:rPr>
              <a:t>  $ bin/hdfs dfs -rm -r /output/wc</a:t>
            </a:r>
            <a:endParaRPr lang="en-US" altLang="zh-CN">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ea typeface="宋体" panose="02010600030101010101" pitchFamily="2" charset="-122"/>
              </a:rPr>
              <a:t>、</a:t>
            </a:r>
            <a:r>
              <a:rPr lang="zh-CN" altLang="en-US"/>
              <a:t>用户向</a:t>
            </a:r>
            <a:r>
              <a:rPr lang="en-US" altLang="zh-CN"/>
              <a:t>yarn</a:t>
            </a:r>
            <a:r>
              <a:rPr lang="zh-CN" altLang="en-US">
                <a:ea typeface="宋体" panose="02010600030101010101" pitchFamily="2" charset="-122"/>
              </a:rPr>
              <a:t>提交作业；</a:t>
            </a:r>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a:t>
            </a:r>
            <a:r>
              <a:rPr lang="en-US" altLang="zh-CN">
                <a:ea typeface="宋体" panose="02010600030101010101" pitchFamily="2" charset="-122"/>
              </a:rPr>
              <a:t>resource manger </a:t>
            </a:r>
            <a:r>
              <a:rPr lang="zh-CN" altLang="en-US">
                <a:ea typeface="宋体" panose="02010600030101010101" pitchFamily="2" charset="-122"/>
              </a:rPr>
              <a:t>为该作业分配第一个</a:t>
            </a:r>
            <a:r>
              <a:rPr lang="en-US" altLang="zh-CN">
                <a:ea typeface="宋体" panose="02010600030101010101" pitchFamily="2" charset="-122"/>
              </a:rPr>
              <a:t>container</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3</a:t>
            </a:r>
            <a:r>
              <a:rPr lang="zh-CN" altLang="en-US">
                <a:ea typeface="宋体" panose="02010600030101010101" pitchFamily="2" charset="-122"/>
              </a:rPr>
              <a:t>、</a:t>
            </a:r>
            <a:r>
              <a:rPr lang="en-US" altLang="zh-CN">
                <a:ea typeface="宋体" panose="02010600030101010101" pitchFamily="2" charset="-122"/>
              </a:rPr>
              <a:t>RM</a:t>
            </a:r>
            <a:r>
              <a:rPr lang="zh-CN" altLang="en-US">
                <a:ea typeface="宋体" panose="02010600030101010101" pitchFamily="2" charset="-122"/>
              </a:rPr>
              <a:t>会与对应的</a:t>
            </a:r>
            <a:r>
              <a:rPr lang="en-US" altLang="zh-CN">
                <a:ea typeface="宋体" panose="02010600030101010101" pitchFamily="2" charset="-122"/>
              </a:rPr>
              <a:t>NM</a:t>
            </a:r>
            <a:r>
              <a:rPr lang="zh-CN" altLang="en-US">
                <a:ea typeface="宋体" panose="02010600030101010101" pitchFamily="2" charset="-122"/>
              </a:rPr>
              <a:t>通信，要求</a:t>
            </a:r>
            <a:r>
              <a:rPr lang="en-US" altLang="zh-CN">
                <a:ea typeface="宋体" panose="02010600030101010101" pitchFamily="2" charset="-122"/>
              </a:rPr>
              <a:t>NM</a:t>
            </a:r>
            <a:r>
              <a:rPr lang="zh-CN" altLang="en-US">
                <a:ea typeface="宋体" panose="02010600030101010101" pitchFamily="2" charset="-122"/>
              </a:rPr>
              <a:t>在这个</a:t>
            </a:r>
            <a:r>
              <a:rPr lang="en-US" altLang="zh-CN">
                <a:ea typeface="宋体" panose="02010600030101010101" pitchFamily="2" charset="-122"/>
              </a:rPr>
              <a:t>container</a:t>
            </a:r>
            <a:r>
              <a:rPr lang="zh-CN" altLang="en-US">
                <a:ea typeface="宋体" panose="02010600030101010101" pitchFamily="2" charset="-122"/>
              </a:rPr>
              <a:t>上启动应用程序（</a:t>
            </a:r>
            <a:r>
              <a:rPr lang="en-US" altLang="zh-CN">
                <a:ea typeface="宋体" panose="02010600030101010101" pitchFamily="2" charset="-122"/>
              </a:rPr>
              <a:t>AM</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4</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首先向</a:t>
            </a:r>
            <a:r>
              <a:rPr lang="en-US" altLang="zh-CN">
                <a:ea typeface="宋体" panose="02010600030101010101" pitchFamily="2" charset="-122"/>
              </a:rPr>
              <a:t>RM</a:t>
            </a:r>
            <a:r>
              <a:rPr lang="zh-CN" altLang="en-US">
                <a:ea typeface="宋体" panose="02010600030101010101" pitchFamily="2" charset="-122"/>
              </a:rPr>
              <a:t>注册，然后</a:t>
            </a:r>
            <a:r>
              <a:rPr lang="en-US" altLang="zh-CN">
                <a:ea typeface="宋体" panose="02010600030101010101" pitchFamily="2" charset="-122"/>
              </a:rPr>
              <a:t>AM</a:t>
            </a:r>
            <a:r>
              <a:rPr lang="zh-CN" altLang="en-US">
                <a:ea typeface="宋体" panose="02010600030101010101" pitchFamily="2" charset="-122"/>
              </a:rPr>
              <a:t>将为各个任务申请资源，并监控运行情况</a:t>
            </a:r>
            <a:endParaRPr lang="zh-CN" altLang="en-US">
              <a:ea typeface="宋体" panose="02010600030101010101" pitchFamily="2" charset="-122"/>
            </a:endParaRPr>
          </a:p>
          <a:p>
            <a:r>
              <a:rPr lang="en-US" altLang="zh-CN">
                <a:ea typeface="宋体" panose="02010600030101010101" pitchFamily="2" charset="-122"/>
              </a:rPr>
              <a:t>5</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采用轮询的方式通过</a:t>
            </a:r>
            <a:r>
              <a:rPr lang="en-US" altLang="zh-CN">
                <a:ea typeface="宋体" panose="02010600030101010101" pitchFamily="2" charset="-122"/>
              </a:rPr>
              <a:t>RPC</a:t>
            </a:r>
            <a:r>
              <a:rPr lang="zh-CN" altLang="en-US">
                <a:ea typeface="宋体" panose="02010600030101010101" pitchFamily="2" charset="-122"/>
              </a:rPr>
              <a:t>协议向</a:t>
            </a:r>
            <a:r>
              <a:rPr lang="en-US" altLang="zh-CN">
                <a:ea typeface="宋体" panose="02010600030101010101" pitchFamily="2" charset="-122"/>
              </a:rPr>
              <a:t>RM</a:t>
            </a:r>
            <a:r>
              <a:rPr lang="zh-CN" altLang="en-US">
                <a:ea typeface="宋体" panose="02010600030101010101" pitchFamily="2" charset="-122"/>
              </a:rPr>
              <a:t>申请和领取资源</a:t>
            </a:r>
            <a:endParaRPr lang="zh-CN" altLang="en-US">
              <a:ea typeface="宋体" panose="02010600030101010101" pitchFamily="2" charset="-122"/>
            </a:endParaRPr>
          </a:p>
          <a:p>
            <a:r>
              <a:rPr lang="en-US" altLang="zh-CN">
                <a:ea typeface="宋体" panose="02010600030101010101" pitchFamily="2" charset="-122"/>
              </a:rPr>
              <a:t>6</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申请到资源后，便和相应的</a:t>
            </a:r>
            <a:r>
              <a:rPr lang="en-US" altLang="zh-CN">
                <a:ea typeface="宋体" panose="02010600030101010101" pitchFamily="2" charset="-122"/>
              </a:rPr>
              <a:t>NM</a:t>
            </a:r>
            <a:r>
              <a:rPr lang="zh-CN" altLang="en-US">
                <a:ea typeface="宋体" panose="02010600030101010101" pitchFamily="2" charset="-122"/>
              </a:rPr>
              <a:t>通信，要求</a:t>
            </a:r>
            <a:r>
              <a:rPr lang="en-US" altLang="zh-CN">
                <a:ea typeface="宋体" panose="02010600030101010101" pitchFamily="2" charset="-122"/>
              </a:rPr>
              <a:t>NM</a:t>
            </a:r>
            <a:r>
              <a:rPr lang="zh-CN" altLang="en-US">
                <a:ea typeface="宋体" panose="02010600030101010101" pitchFamily="2" charset="-122"/>
              </a:rPr>
              <a:t>启动任务</a:t>
            </a:r>
            <a:endParaRPr lang="zh-CN" altLang="en-US">
              <a:ea typeface="宋体" panose="02010600030101010101" pitchFamily="2" charset="-122"/>
            </a:endParaRPr>
          </a:p>
          <a:p>
            <a:r>
              <a:rPr lang="en-US" altLang="zh-CN">
                <a:ea typeface="宋体" panose="02010600030101010101" pitchFamily="2" charset="-122"/>
              </a:rPr>
              <a:t>7</a:t>
            </a:r>
            <a:r>
              <a:rPr lang="zh-CN" altLang="en-US">
                <a:ea typeface="宋体" panose="02010600030101010101" pitchFamily="2" charset="-122"/>
              </a:rPr>
              <a:t>、</a:t>
            </a:r>
            <a:r>
              <a:rPr lang="en-US" altLang="zh-CN">
                <a:ea typeface="宋体" panose="02010600030101010101" pitchFamily="2" charset="-122"/>
              </a:rPr>
              <a:t>NM</a:t>
            </a:r>
            <a:r>
              <a:rPr lang="zh-CN" altLang="en-US">
                <a:ea typeface="宋体" panose="02010600030101010101" pitchFamily="2" charset="-122"/>
              </a:rPr>
              <a:t>启动我们作业对应的</a:t>
            </a:r>
            <a:r>
              <a:rPr lang="en-US" altLang="zh-CN">
                <a:ea typeface="宋体" panose="02010600030101010101" pitchFamily="2" charset="-122"/>
              </a:rPr>
              <a:t>task</a:t>
            </a:r>
            <a:endParaRPr lang="en-US" altLang="zh-CN">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panose="02010600030101010101" pitchFamily="2" charset="-122"/>
              </a:rPr>
              <a:t>YARN的架构以及执行流程</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(1)ResourceManager(简称RM)：整个集群同一时间提供服务的RM只有一个，负责集群资源的统一管理和调度。</a:t>
            </a:r>
            <a:endParaRPr lang="en-US" altLang="zh-CN">
              <a:ea typeface="宋体" panose="02010600030101010101" pitchFamily="2" charset="-122"/>
            </a:endParaRPr>
          </a:p>
          <a:p>
            <a:r>
              <a:rPr lang="en-US" altLang="zh-CN">
                <a:ea typeface="宋体" panose="02010600030101010101" pitchFamily="2" charset="-122"/>
              </a:rPr>
              <a:t>处理客户端的请求：提交一个作业、杀死一个作业。</a:t>
            </a:r>
            <a:endParaRPr lang="en-US" altLang="zh-CN">
              <a:ea typeface="宋体" panose="02010600030101010101" pitchFamily="2" charset="-122"/>
            </a:endParaRPr>
          </a:p>
          <a:p>
            <a:r>
              <a:rPr lang="en-US" altLang="zh-CN">
                <a:ea typeface="宋体" panose="02010600030101010101" pitchFamily="2" charset="-122"/>
              </a:rPr>
              <a:t>监控我们的NM，一旦某个NM挂了，那么该NM上运行的任务需要告诉我们的AM来如何进行处理。</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(2)NodeManager(简称NM)：整个集群中有多个NM，负责自己本身节点资源管理和使用。定时向RM汇报本节点资源使用情况。</a:t>
            </a:r>
            <a:endParaRPr lang="en-US" altLang="zh-CN">
              <a:ea typeface="宋体" panose="02010600030101010101" pitchFamily="2" charset="-122"/>
            </a:endParaRPr>
          </a:p>
          <a:p>
            <a:r>
              <a:rPr lang="en-US" altLang="zh-CN">
                <a:ea typeface="宋体" panose="02010600030101010101" pitchFamily="2" charset="-122"/>
              </a:rPr>
              <a:t>接受并处理来自RM的各种命令：启动Container。处理来自AM的命令。自己单个节点的资源管理是由自己来完成的。</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(3)ApplicationMaster(简称AM)：每个应用程序对应一个（一个MR作业对应一个、一个Spark作业对应一个）</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负责应用程序的管理，为应用程序向RM申请资源（core、memory），分配给内部task进行处理。需要与NM通信：启动 / 停止task。</a:t>
            </a:r>
            <a:endParaRPr lang="en-US" altLang="zh-CN">
              <a:ea typeface="宋体" panose="02010600030101010101" pitchFamily="2" charset="-122"/>
            </a:endParaRPr>
          </a:p>
          <a:p>
            <a:r>
              <a:rPr lang="en-US" altLang="zh-CN">
                <a:ea typeface="宋体" panose="02010600030101010101" pitchFamily="2" charset="-122"/>
              </a:rPr>
              <a:t>task是运行在container里面，AM也是运行在container里面。</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(4)Container：封装了CPU、Memory等资源的一个容器。是一个任务运行环境的抽象。</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(5)Client：提交作业、查看作业的运行进度、杀死作业。</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总结：一个作业提交上来，先到RM，然后RM会到一个NM上启动一个container用来运行AM</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然后AM会到RM上申请资源(这样整个作业的运行情况，客户端可以通过RM进行获取)，申请到资源之后，通知对应的NM，然后在NM上启动一些container，来运行我们的task。</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a:buBlip>
                <a:blip r:embed="rId3"/>
              </a:buBlip>
            </a:pPr>
            <a:r>
              <a:rPr>
                <a:sym typeface="+mn-ea"/>
              </a:rPr>
              <a:t>很多程序员感觉大数据很难学，其实并不是你想象的这样，只要自己想学，还有什么难得呢？</a:t>
            </a:r>
            <a:endParaRPr>
              <a:sym typeface="+mn-ea"/>
            </a:endParaRPr>
          </a:p>
          <a:p>
            <a:pPr>
              <a:buBlip>
                <a:blip r:embed="rId3"/>
              </a:buBlip>
            </a:pPr>
            <a:endParaRPr>
              <a:sym typeface="+mn-ea"/>
            </a:endParaRPr>
          </a:p>
          <a:p>
            <a:pPr>
              <a:buBlip>
                <a:blip r:embed="rId3"/>
              </a:buBlip>
            </a:pPr>
            <a:r>
              <a:rPr>
                <a:sym typeface="+mn-ea"/>
              </a:rPr>
              <a:t>学习Hadoop有一个8020原则，80%都是在不断的配置配置搭建集群，只有20%写程序！</a:t>
            </a:r>
            <a:endParaRPr>
              <a:sym typeface="+mn-ea"/>
            </a:endParaRPr>
          </a:p>
          <a:p>
            <a:pPr>
              <a:buBlip>
                <a:blip r:embed="rId3"/>
              </a:buBlip>
            </a:pPr>
            <a:endParaRPr lang="zh-CN" altLang="en-US"/>
          </a:p>
          <a:p>
            <a:pPr>
              <a:buBlip>
                <a:blip r:embed="rId3"/>
              </a:buBlip>
            </a:pPr>
            <a:r>
              <a:rPr b="1">
                <a:solidFill>
                  <a:srgbClr val="FF0000"/>
                </a:solidFill>
                <a:sym typeface="+mn-ea"/>
              </a:rPr>
              <a:t>https://www.cnblogs.com/zhangyinhua/p/7647334.html</a:t>
            </a:r>
            <a:endParaRPr b="1">
              <a:solidFill>
                <a:srgbClr val="FF0000"/>
              </a:solidFill>
              <a:sym typeface="+mn-ea"/>
            </a:endParaRPr>
          </a:p>
          <a:p>
            <a:pPr>
              <a:buBlip>
                <a:blip r:embed="rId3"/>
              </a:buBlip>
            </a:pPr>
            <a:endParaRPr lang="zh-CN" altLang="en-US"/>
          </a:p>
          <a:p>
            <a:pPr indent="0">
              <a:buNone/>
            </a:pPr>
            <a:endParaRPr lang="zh-CN" altLang="en-US"/>
          </a:p>
          <a:p>
            <a:pPr>
              <a:buBlip>
                <a:blip r:embed="rId3"/>
              </a:buBlip>
            </a:pPr>
            <a:r>
              <a:rPr lang="zh-CN" altLang="en-US"/>
              <a:t>* 初识大数据：Hadoop(HDFS、MapReduce、YARN)、Hive</a:t>
            </a:r>
            <a:endParaRPr lang="zh-CN" altLang="en-US"/>
          </a:p>
          <a:p>
            <a:pPr>
              <a:buBlip>
                <a:blip r:embed="rId3"/>
              </a:buBlip>
            </a:pPr>
            <a:r>
              <a:rPr lang="zh-CN" altLang="en-US"/>
              <a:t>* Spark及生态圈：Spark概述、特点、产生背景、发展史、对比Hadoop</a:t>
            </a:r>
            <a:endParaRPr lang="zh-CN" altLang="en-US"/>
          </a:p>
          <a:p>
            <a:pPr>
              <a:buBlip>
                <a:blip r:embed="rId3"/>
              </a:buBlip>
            </a:pPr>
            <a:r>
              <a:rPr lang="zh-CN" altLang="en-US"/>
              <a:t>* 实战环境搭建：源码编译、local及standalone模式环境搭建</a:t>
            </a:r>
            <a:endParaRPr lang="zh-CN" altLang="en-US"/>
          </a:p>
          <a:p>
            <a:pPr>
              <a:buBlip>
                <a:blip r:embed="rId3"/>
              </a:buBlip>
            </a:pPr>
            <a:r>
              <a:rPr lang="zh-CN" altLang="en-US"/>
              <a:t>* Spark SQL概述：Spark SQL前世今生、SQL on Hadoop常用框架、Spark SQL概述、愿景、架构</a:t>
            </a:r>
            <a:endParaRPr lang="zh-CN" altLang="en-US"/>
          </a:p>
          <a:p>
            <a:pPr>
              <a:buBlip>
                <a:blip r:embed="rId3"/>
              </a:buBlip>
            </a:pPr>
            <a:r>
              <a:rPr lang="zh-CN" altLang="en-US"/>
              <a:t>* 从Hive平滑过渡到Spark SQL：SQLContext、HiveContext、Spark Session、spark-shell/spark-sql、thriftserver/beeline、jdbc方式编程</a:t>
            </a:r>
            <a:endParaRPr lang="zh-CN" altLang="en-US"/>
          </a:p>
          <a:p>
            <a:pPr>
              <a:buBlip>
                <a:blip r:embed="rId3"/>
              </a:buBlip>
            </a:pPr>
            <a:r>
              <a:rPr lang="zh-CN" altLang="en-US"/>
              <a:t>* DataFrame&amp;Dataset: DataFrame产生背景、概述、对比RDD、API操作、DataFrame与RDD的互操作、Dataset</a:t>
            </a:r>
            <a:endParaRPr lang="zh-CN" altLang="en-US"/>
          </a:p>
          <a:p>
            <a:pPr>
              <a:buBlip>
                <a:blip r:embed="rId3"/>
              </a:buBlip>
            </a:pPr>
            <a:r>
              <a:rPr lang="zh-CN" altLang="en-US"/>
              <a:t>* External Data Source：产生背景、概述、目标、操作各种不同的数据源</a:t>
            </a:r>
            <a:endParaRPr lang="zh-CN" altLang="en-US"/>
          </a:p>
          <a:p>
            <a:pPr>
              <a:buBlip>
                <a:blip r:embed="rId3"/>
              </a:buBlip>
            </a:pPr>
            <a:r>
              <a:rPr lang="zh-CN" altLang="en-US"/>
              <a:t>* Spark SQL愿景：写更少的代码、读更少的数据、让查询优化器帮助我们优化执行效率</a:t>
            </a:r>
            <a:endParaRPr lang="zh-CN" altLang="en-US"/>
          </a:p>
          <a:p>
            <a:pPr>
              <a:buBlip>
                <a:blip r:embed="rId3"/>
              </a:buBlip>
            </a:pPr>
            <a:r>
              <a:rPr lang="zh-CN" altLang="en-US"/>
              <a:t>* Spark SQL项目实战：离线处理架构、需求、日志清洗、日志处理、结果写入数据库、作业运行在YARN上、可视化、优化</a:t>
            </a:r>
            <a:endParaRPr lang="zh-CN" altLang="en-US"/>
          </a:p>
          <a:p>
            <a:pPr>
              <a:buBlip>
                <a:blip r:embed="rId3"/>
              </a:buBlip>
            </a:pPr>
            <a:r>
              <a:rPr lang="zh-CN" altLang="en-US"/>
              <a:t>* Spark SQL扩展及总结</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ea typeface="宋体" panose="02010600030101010101" pitchFamily="2" charset="-122"/>
            </a:endParaRPr>
          </a:p>
          <a:p>
            <a:r>
              <a:rPr lang="en-US" altLang="zh-CN">
                <a:ea typeface="宋体" panose="02010600030101010101" pitchFamily="2" charset="-122"/>
              </a:rPr>
              <a:t>1.client向yarn提交job，首先找ResourceManager分配资源，</a:t>
            </a:r>
            <a:endParaRPr lang="en-US" altLang="zh-CN">
              <a:ea typeface="宋体" panose="02010600030101010101" pitchFamily="2" charset="-122"/>
            </a:endParaRPr>
          </a:p>
          <a:p>
            <a:r>
              <a:rPr lang="en-US" altLang="zh-CN">
                <a:ea typeface="宋体" panose="02010600030101010101" pitchFamily="2" charset="-122"/>
              </a:rPr>
              <a:t>2.ResourceManager开启一个Container,在Container中运行一个Application manager</a:t>
            </a:r>
            <a:endParaRPr lang="en-US" altLang="zh-CN">
              <a:ea typeface="宋体" panose="02010600030101010101" pitchFamily="2" charset="-122"/>
            </a:endParaRPr>
          </a:p>
          <a:p>
            <a:r>
              <a:rPr lang="en-US" altLang="zh-CN">
                <a:ea typeface="宋体" panose="02010600030101010101" pitchFamily="2" charset="-122"/>
              </a:rPr>
              <a:t>3.Application manager找一台nodemanager启动Application master，计算任务所需的计算</a:t>
            </a:r>
            <a:endParaRPr lang="en-US" altLang="zh-CN">
              <a:ea typeface="宋体" panose="02010600030101010101" pitchFamily="2" charset="-122"/>
            </a:endParaRPr>
          </a:p>
          <a:p>
            <a:r>
              <a:rPr lang="en-US" altLang="zh-CN">
                <a:ea typeface="宋体" panose="02010600030101010101" pitchFamily="2" charset="-122"/>
              </a:rPr>
              <a:t>4.Application master向Application manager（Yarn）申请运行任务所需的资源</a:t>
            </a:r>
            <a:endParaRPr lang="en-US" altLang="zh-CN">
              <a:ea typeface="宋体" panose="02010600030101010101" pitchFamily="2" charset="-122"/>
            </a:endParaRPr>
          </a:p>
          <a:p>
            <a:r>
              <a:rPr lang="en-US" altLang="zh-CN">
                <a:ea typeface="宋体" panose="02010600030101010101" pitchFamily="2" charset="-122"/>
              </a:rPr>
              <a:t>5.Resource scheduler将资源封装发给Application master</a:t>
            </a:r>
            <a:endParaRPr lang="en-US" altLang="zh-CN">
              <a:ea typeface="宋体" panose="02010600030101010101" pitchFamily="2" charset="-122"/>
            </a:endParaRPr>
          </a:p>
          <a:p>
            <a:r>
              <a:rPr lang="en-US" altLang="zh-CN">
                <a:ea typeface="宋体" panose="02010600030101010101" pitchFamily="2" charset="-122"/>
              </a:rPr>
              <a:t>6.Application master将获取到的资源分配给各个nodemanager</a:t>
            </a:r>
            <a:endParaRPr lang="en-US" altLang="zh-CN">
              <a:ea typeface="宋体" panose="02010600030101010101" pitchFamily="2" charset="-122"/>
            </a:endParaRPr>
          </a:p>
          <a:p>
            <a:r>
              <a:rPr lang="en-US" altLang="zh-CN">
                <a:ea typeface="宋体" panose="02010600030101010101" pitchFamily="2" charset="-122"/>
              </a:rPr>
              <a:t>7.各个nodemanager得到任务和资源开始执行map task</a:t>
            </a:r>
            <a:endParaRPr lang="en-US" altLang="zh-CN">
              <a:ea typeface="宋体" panose="02010600030101010101" pitchFamily="2" charset="-122"/>
            </a:endParaRPr>
          </a:p>
          <a:p>
            <a:r>
              <a:rPr lang="en-US" altLang="zh-CN">
                <a:ea typeface="宋体" panose="02010600030101010101" pitchFamily="2" charset="-122"/>
              </a:rPr>
              <a:t>8.map task执行结束后，开始执行reduce task</a:t>
            </a:r>
            <a:endParaRPr lang="en-US" altLang="zh-CN">
              <a:ea typeface="宋体" panose="02010600030101010101" pitchFamily="2" charset="-122"/>
            </a:endParaRPr>
          </a:p>
          <a:p>
            <a:r>
              <a:rPr lang="en-US" altLang="zh-CN">
                <a:ea typeface="宋体" panose="02010600030101010101" pitchFamily="2" charset="-122"/>
              </a:rPr>
              <a:t>9.map task和 reduce task将执行结果反馈给Application master</a:t>
            </a:r>
            <a:endParaRPr lang="en-US" altLang="zh-CN">
              <a:ea typeface="宋体" panose="02010600030101010101" pitchFamily="2" charset="-122"/>
            </a:endParaRPr>
          </a:p>
          <a:p>
            <a:r>
              <a:rPr lang="en-US" altLang="zh-CN">
                <a:ea typeface="宋体" panose="02010600030101010101" pitchFamily="2" charset="-122"/>
              </a:rPr>
              <a:t>10.Application master将任务执行的结果反馈Application manager。</a:t>
            </a:r>
            <a:endParaRPr lang="en-US" altLang="zh-CN">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简单、容易上手（提供了类似</a:t>
            </a:r>
            <a:r>
              <a:rPr lang="en-US" altLang="zh-CN"/>
              <a:t>sql</a:t>
            </a:r>
            <a:r>
              <a:rPr lang="zh-CN" altLang="en-US">
                <a:ea typeface="宋体" panose="02010600030101010101" pitchFamily="2" charset="-122"/>
              </a:rPr>
              <a:t>的查询</a:t>
            </a:r>
            <a:r>
              <a:rPr lang="en-US" altLang="zh-CN">
                <a:ea typeface="宋体" panose="02010600030101010101" pitchFamily="2" charset="-122"/>
              </a:rPr>
              <a:t>SQL</a:t>
            </a:r>
            <a:r>
              <a:rPr lang="zh-CN" altLang="en-US"/>
              <a:t>）</a:t>
            </a:r>
            <a:endParaRPr lang="zh-CN" altLang="en-US"/>
          </a:p>
          <a:p>
            <a:r>
              <a:rPr lang="zh-CN" altLang="en-US"/>
              <a:t>为超大数据集设计的计算</a:t>
            </a:r>
            <a:r>
              <a:rPr lang="en-US" altLang="zh-CN"/>
              <a:t>/</a:t>
            </a:r>
            <a:r>
              <a:rPr lang="zh-CN" altLang="en-US">
                <a:ea typeface="宋体" panose="02010600030101010101" pitchFamily="2" charset="-122"/>
              </a:rPr>
              <a:t>存储扩展能力</a:t>
            </a:r>
            <a:r>
              <a:rPr lang="en-US" altLang="zh-CN">
                <a:ea typeface="宋体" panose="02010600030101010101" pitchFamily="2" charset="-122"/>
              </a:rPr>
              <a:t>(MR</a:t>
            </a:r>
            <a:r>
              <a:rPr lang="zh-CN" altLang="en-US">
                <a:ea typeface="宋体" panose="02010600030101010101" pitchFamily="2" charset="-122"/>
              </a:rPr>
              <a:t>计算，</a:t>
            </a:r>
            <a:r>
              <a:rPr lang="en-US" altLang="zh-CN">
                <a:ea typeface="宋体" panose="02010600030101010101" pitchFamily="2" charset="-122"/>
              </a:rPr>
              <a:t>HDFS</a:t>
            </a:r>
            <a:r>
              <a:rPr lang="zh-CN" altLang="en-US">
                <a:ea typeface="宋体" panose="02010600030101010101" pitchFamily="2" charset="-122"/>
              </a:rPr>
              <a:t>存储</a:t>
            </a:r>
            <a:r>
              <a:rPr lang="en-US" altLang="zh-CN">
                <a:ea typeface="宋体" panose="02010600030101010101" pitchFamily="2" charset="-122"/>
              </a:rPr>
              <a:t>)</a:t>
            </a:r>
            <a:endParaRPr lang="zh-CN" altLang="en-US"/>
          </a:p>
          <a:p>
            <a:r>
              <a:rPr lang="zh-CN" altLang="en-US"/>
              <a:t>统一的元数据管理（可以与</a:t>
            </a:r>
            <a:r>
              <a:rPr lang="en-US" altLang="zh-CN"/>
              <a:t>Presto/Impala/sparkSQL</a:t>
            </a:r>
            <a:r>
              <a:rPr lang="zh-CN" altLang="en-US">
                <a:ea typeface="宋体" panose="02010600030101010101" pitchFamily="2" charset="-122"/>
              </a:rPr>
              <a:t>等共享数据</a:t>
            </a:r>
            <a:r>
              <a:rPr lang="zh-CN" altLang="en-US"/>
              <a:t>）</a:t>
            </a:r>
            <a:endParaRPr lang="zh-CN" altLang="en-US"/>
          </a:p>
          <a:p>
            <a:endParaRPr lang="zh-CN" altLang="en-US"/>
          </a:p>
          <a:p>
            <a:endParaRPr lang="zh-CN" altLang="en-US"/>
          </a:p>
          <a:p>
            <a:endParaRPr lang="zh-CN" altLang="en-US"/>
          </a:p>
          <a:p>
            <a:r>
              <a:rPr lang="zh-CN" altLang="en-US"/>
              <a:t>Hive底层的执行引擎有：MapReduce、Tez、Spark</a:t>
            </a:r>
            <a:endParaRPr lang="zh-CN" altLang="en-US"/>
          </a:p>
          <a:p>
            <a:r>
              <a:rPr lang="zh-CN" altLang="en-US"/>
              <a:t>	Hive on MapReduce</a:t>
            </a:r>
            <a:endParaRPr lang="zh-CN" altLang="en-US"/>
          </a:p>
          <a:p>
            <a:r>
              <a:rPr lang="zh-CN" altLang="en-US"/>
              <a:t>	Hive on Tez</a:t>
            </a:r>
            <a:endParaRPr lang="zh-CN" altLang="en-US"/>
          </a:p>
          <a:p>
            <a:r>
              <a:rPr lang="zh-CN" altLang="en-US"/>
              <a:t>	Hive on Spark</a:t>
            </a:r>
            <a:endParaRPr lang="zh-CN" altLang="en-US"/>
          </a:p>
          <a:p>
            <a:endParaRPr lang="zh-CN" altLang="en-US"/>
          </a:p>
          <a:p>
            <a:r>
              <a:rPr lang="zh-CN" altLang="en-US"/>
              <a:t>压缩：GZIP、LZO、Snappy、BZIP2..</a:t>
            </a:r>
            <a:endParaRPr lang="zh-CN" altLang="en-US"/>
          </a:p>
          <a:p>
            <a:r>
              <a:rPr lang="zh-CN" altLang="en-US"/>
              <a:t>存储：TextFile、SequenceFile、RCFile、ORC、Parquet</a:t>
            </a:r>
            <a:endParaRPr lang="zh-CN" altLang="en-US"/>
          </a:p>
          <a:p>
            <a:r>
              <a:rPr lang="zh-CN" altLang="en-US"/>
              <a:t>UDF：自定义函数</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下载hi</a:t>
            </a:r>
            <a:r>
              <a:rPr lang="en-US" altLang="zh-CN"/>
              <a:t>ve</a:t>
            </a:r>
            <a:r>
              <a:rPr lang="zh-CN" altLang="en-US">
                <a:ea typeface="宋体" panose="02010600030101010101" pitchFamily="2" charset="-122"/>
              </a:rPr>
              <a:t>原生</a:t>
            </a:r>
            <a:r>
              <a:rPr lang="zh-CN" altLang="en-US"/>
              <a:t>地址：http://mirror.bit.edu.cn/apache/hive/</a:t>
            </a:r>
            <a:endParaRPr lang="zh-CN" altLang="en-US"/>
          </a:p>
          <a:p>
            <a:endParaRPr lang="zh-CN" altLang="en-US"/>
          </a:p>
          <a:p>
            <a:r>
              <a:rPr lang="zh-CN" altLang="en-US"/>
              <a:t>下载：http://archive.cloudera.com/cdh5/cdh/5/</a:t>
            </a:r>
            <a:endParaRPr lang="zh-CN" altLang="en-US"/>
          </a:p>
          <a:p>
            <a:endParaRPr lang="zh-CN" altLang="en-US"/>
          </a:p>
          <a:p>
            <a:r>
              <a:rPr lang="en-US" altLang="zh-CN"/>
              <a:t>wget http://archive.cloudera.com/cdh5/cdh/5/hive-1.1.0-cdh5.7.0.tar.gz</a:t>
            </a:r>
            <a:endParaRPr lang="en-US" altLang="zh-CN"/>
          </a:p>
          <a:p>
            <a:endParaRPr lang="en-US" altLang="zh-CN"/>
          </a:p>
          <a:p>
            <a:r>
              <a:rPr lang="zh-CN" altLang="en-US">
                <a:ea typeface="宋体" panose="02010600030101010101" pitchFamily="2" charset="-122"/>
              </a:rPr>
              <a:t>解压：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tar -zxvf </a:t>
            </a:r>
            <a:r>
              <a:rPr lang="en-US" altLang="zh-CN">
                <a:sym typeface="+mn-ea"/>
              </a:rPr>
              <a:t>hive-1.1.0-cdh5.7.0.tar.gz</a:t>
            </a:r>
            <a:endParaRPr lang="en-US" altLang="zh-CN">
              <a:sym typeface="+mn-ea"/>
            </a:endParaRPr>
          </a:p>
          <a:p>
            <a:endParaRPr lang="en-US" altLang="zh-CN">
              <a:sym typeface="+mn-ea"/>
            </a:endParaRPr>
          </a:p>
          <a:p>
            <a:r>
              <a:rPr lang="zh-CN" altLang="en-US">
                <a:ea typeface="宋体" panose="02010600030101010101" pitchFamily="2" charset="-122"/>
                <a:sym typeface="+mn-ea"/>
              </a:rPr>
              <a:t>配置环境变量：</a:t>
            </a:r>
            <a:r>
              <a:rPr lang="en-US" altLang="zh-CN">
                <a:ea typeface="宋体" panose="02010600030101010101" pitchFamily="2" charset="-122"/>
                <a:sym typeface="+mn-ea"/>
              </a:rPr>
              <a:t>vim /etc/profile</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sym typeface="+mn-ea"/>
              </a:rPr>
              <a:t>source /etc/profile</a:t>
            </a:r>
            <a:endParaRPr lang="en-US" altLang="zh-CN">
              <a:sym typeface="+mn-ea"/>
            </a:endParaRPr>
          </a:p>
          <a:p>
            <a:endParaRPr lang="en-US" altLang="zh-CN">
              <a:sym typeface="+mn-ea"/>
            </a:endParaRPr>
          </a:p>
          <a:p>
            <a:r>
              <a:rPr lang="en-US" altLang="zh-CN">
                <a:sym typeface="+mn-ea"/>
              </a:rPr>
              <a:t>hive --version</a:t>
            </a:r>
            <a:endParaRPr lang="en-US" altLang="zh-CN">
              <a:sym typeface="+mn-ea"/>
            </a:endParaRPr>
          </a:p>
          <a:p>
            <a:endParaRPr lang="en-US" altLang="zh-CN">
              <a:sym typeface="+mn-ea"/>
            </a:endParaRPr>
          </a:p>
          <a:p>
            <a:endParaRPr lang="en-US" altLang="zh-CN">
              <a:sym typeface="+mn-ea"/>
            </a:endParaRPr>
          </a:p>
          <a:p>
            <a:r>
              <a:rPr lang="en-US" altLang="zh-CN">
                <a:sym typeface="+mn-ea"/>
              </a:rPr>
              <a:t>导入mysql驱动包：</a:t>
            </a:r>
            <a:endParaRPr lang="en-US" altLang="zh-CN">
              <a:sym typeface="+mn-ea"/>
            </a:endParaRPr>
          </a:p>
          <a:p>
            <a:r>
              <a:rPr lang="en-US" altLang="zh-CN">
                <a:sym typeface="+mn-ea"/>
              </a:rPr>
              <a:t>进到解压好的目录$HIVE_HOME/bin，查看</a:t>
            </a:r>
            <a:endParaRPr lang="en-US" altLang="zh-CN">
              <a:sym typeface="+mn-ea"/>
            </a:endParaRPr>
          </a:p>
          <a:p>
            <a:endParaRPr lang="en-US" altLang="zh-CN">
              <a:sym typeface="+mn-ea"/>
            </a:endParaRPr>
          </a:p>
          <a:p>
            <a:r>
              <a:rPr lang="en-US" altLang="zh-CN">
                <a:sym typeface="+mn-ea"/>
              </a:rPr>
              <a:t>cd $HIVE_HOME/bin</a:t>
            </a:r>
            <a:endParaRPr lang="en-US" altLang="zh-CN">
              <a:sym typeface="+mn-ea"/>
            </a:endParaRPr>
          </a:p>
          <a:p>
            <a:endParaRPr lang="en-US" altLang="zh-CN">
              <a:sym typeface="+mn-ea"/>
            </a:endParaRPr>
          </a:p>
          <a:p>
            <a:r>
              <a:rPr lang="en-US" altLang="zh-CN">
                <a:sym typeface="+mn-ea"/>
              </a:rPr>
              <a:t> cp ~/software/mysql-connector-java-5.1.27-bin.jar ./</a:t>
            </a:r>
            <a:endParaRPr lang="en-US" altLang="zh-CN">
              <a:sym typeface="+mn-ea"/>
            </a:endParaRPr>
          </a:p>
          <a:p>
            <a:endParaRPr lang="en-US" altLang="zh-CN">
              <a:sym typeface="+mn-ea"/>
            </a:endParaRPr>
          </a:p>
          <a:p>
            <a:r>
              <a:rPr lang="zh-CN" altLang="en-US">
                <a:ea typeface="宋体" panose="02010600030101010101" pitchFamily="2" charset="-122"/>
                <a:sym typeface="+mn-ea"/>
              </a:rPr>
              <a:t>配置：</a:t>
            </a:r>
            <a:endParaRPr lang="zh-CN" altLang="en-US">
              <a:ea typeface="宋体" panose="02010600030101010101" pitchFamily="2" charset="-122"/>
              <a:sym typeface="+mn-ea"/>
            </a:endParaRPr>
          </a:p>
          <a:p>
            <a:r>
              <a:rPr lang="en-US" altLang="zh-CN">
                <a:ea typeface="宋体" panose="02010600030101010101" pitchFamily="2" charset="-122"/>
                <a:sym typeface="+mn-ea"/>
              </a:rPr>
              <a:t>cd  </a:t>
            </a:r>
            <a:r>
              <a:rPr lang="en-US" altLang="zh-CN">
                <a:sym typeface="+mn-ea"/>
              </a:rPr>
              <a:t>$HIVE_HOME</a:t>
            </a:r>
            <a:r>
              <a:rPr lang="zh-CN" altLang="en-US">
                <a:ea typeface="宋体" panose="02010600030101010101" pitchFamily="2" charset="-122"/>
                <a:sym typeface="+mn-ea"/>
              </a:rPr>
              <a:t>/conf</a:t>
            </a:r>
            <a:endParaRPr lang="zh-CN" altLang="en-US">
              <a:ea typeface="宋体" panose="02010600030101010101" pitchFamily="2" charset="-122"/>
              <a:sym typeface="+mn-ea"/>
            </a:endParaRPr>
          </a:p>
          <a:p>
            <a:r>
              <a:rPr lang="en-US" altLang="zh-CN">
                <a:ea typeface="宋体" panose="02010600030101010101" pitchFamily="2" charset="-122"/>
                <a:sym typeface="+mn-ea"/>
              </a:rPr>
              <a:t> 1</a:t>
            </a:r>
            <a:r>
              <a:rPr lang="zh-CN" altLang="en-US">
                <a:ea typeface="宋体" panose="02010600030101010101" pitchFamily="2" charset="-122"/>
                <a:sym typeface="+mn-ea"/>
              </a:rPr>
              <a:t>、</a:t>
            </a:r>
            <a:r>
              <a:rPr lang="en-US" altLang="zh-CN">
                <a:ea typeface="宋体" panose="02010600030101010101" pitchFamily="2" charset="-122"/>
                <a:sym typeface="+mn-ea"/>
              </a:rPr>
              <a:t>cp hive-env.sh.template  hive-env.sh 命令;</a:t>
            </a:r>
            <a:endParaRPr lang="zh-CN" altLang="en-US">
              <a:ea typeface="宋体" panose="02010600030101010101" pitchFamily="2" charset="-122"/>
              <a:sym typeface="+mn-ea"/>
            </a:endParaRPr>
          </a:p>
          <a:p>
            <a:r>
              <a:rPr lang="en-US" altLang="zh-CN">
                <a:ea typeface="宋体" panose="02010600030101010101" pitchFamily="2" charset="-122"/>
                <a:sym typeface="+mn-ea"/>
              </a:rPr>
              <a:t>      修改hive-env.sh在 写成自己的hadoop目录</a:t>
            </a:r>
            <a:endParaRPr lang="en-US" altLang="zh-CN">
              <a:ea typeface="宋体" panose="02010600030101010101" pitchFamily="2" charset="-122"/>
              <a:sym typeface="+mn-ea"/>
            </a:endParaRPr>
          </a:p>
          <a:p>
            <a:r>
              <a:rPr lang="en-US" altLang="zh-CN">
                <a:sym typeface="+mn-ea"/>
              </a:rPr>
              <a:t>      HADOOP_HOME=/home/hadoop/app/hadoop-2.6.0-cdh5.7.0</a:t>
            </a:r>
            <a:endParaRPr lang="en-US" altLang="zh-CN">
              <a:ea typeface="宋体" panose="02010600030101010101" pitchFamily="2" charset="-122"/>
              <a:sym typeface="+mn-ea"/>
            </a:endParaRPr>
          </a:p>
          <a:p>
            <a:endParaRPr lang="en-US" altLang="zh-CN">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、添加配置文件</a:t>
            </a:r>
            <a:r>
              <a:rPr lang="en-US" altLang="zh-CN">
                <a:ea typeface="宋体" panose="02010600030101010101" pitchFamily="2" charset="-122"/>
              </a:rPr>
              <a:t>hive-site.xml</a:t>
            </a:r>
            <a:r>
              <a:rPr lang="zh-CN" altLang="en-US">
                <a:ea typeface="宋体" panose="02010600030101010101" pitchFamily="2" charset="-122"/>
              </a:rPr>
              <a:t>（默认是不存在的）</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sym typeface="+mn-ea"/>
              </a:rPr>
              <a:t>cd  </a:t>
            </a:r>
            <a:r>
              <a:rPr lang="en-US" altLang="zh-CN">
                <a:sym typeface="+mn-ea"/>
              </a:rPr>
              <a:t>$HIVE_HOME</a:t>
            </a:r>
            <a:r>
              <a:rPr lang="zh-CN" altLang="en-US">
                <a:ea typeface="宋体" panose="02010600030101010101" pitchFamily="2" charset="-122"/>
                <a:sym typeface="+mn-ea"/>
              </a:rPr>
              <a:t>/conf</a:t>
            </a:r>
            <a:endParaRPr lang="en-US" altLang="zh-CN">
              <a:ea typeface="宋体" panose="02010600030101010101" pitchFamily="2" charset="-122"/>
              <a:sym typeface="+mn-ea"/>
            </a:endParaRPr>
          </a:p>
          <a:p>
            <a:endParaRPr lang="en-US" altLang="zh-CN">
              <a:ea typeface="宋体" panose="02010600030101010101" pitchFamily="2" charset="-122"/>
            </a:endParaRPr>
          </a:p>
          <a:p>
            <a:r>
              <a:rPr lang="en-US" altLang="zh-CN">
                <a:ea typeface="宋体" panose="02010600030101010101" pitchFamily="2" charset="-122"/>
              </a:rPr>
              <a:t>vim </a:t>
            </a:r>
            <a:r>
              <a:rPr lang="en-US" altLang="zh-CN">
                <a:ea typeface="宋体" panose="02010600030101010101" pitchFamily="2" charset="-122"/>
                <a:sym typeface="+mn-ea"/>
              </a:rPr>
              <a:t>hive-site.xml</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&lt;?xml version="1.0" encoding="UTF-8" standalone="no"?&gt;</a:t>
            </a:r>
            <a:endParaRPr lang="en-US" altLang="zh-CN">
              <a:ea typeface="宋体" panose="02010600030101010101" pitchFamily="2" charset="-122"/>
            </a:endParaRPr>
          </a:p>
          <a:p>
            <a:r>
              <a:rPr lang="en-US" altLang="zh-CN">
                <a:ea typeface="宋体" panose="02010600030101010101" pitchFamily="2" charset="-122"/>
              </a:rPr>
              <a:t>&lt;?xml-stylesheet type="text/xsl" href="configuration.xsl"?&gt;</a:t>
            </a:r>
            <a:endParaRPr lang="en-US" altLang="zh-CN">
              <a:ea typeface="宋体" panose="02010600030101010101" pitchFamily="2" charset="-122"/>
            </a:endParaRPr>
          </a:p>
          <a:p>
            <a:r>
              <a:rPr lang="en-US" altLang="zh-CN">
                <a:ea typeface="宋体" panose="02010600030101010101" pitchFamily="2" charset="-122"/>
              </a:rPr>
              <a:t>&lt;configuration&gt;</a:t>
            </a:r>
            <a:endParaRPr lang="en-US" altLang="zh-CN">
              <a:ea typeface="宋体" panose="02010600030101010101" pitchFamily="2" charset="-122"/>
            </a:endParaRPr>
          </a:p>
          <a:p>
            <a:pPr lvl="1"/>
            <a:r>
              <a:rPr lang="en-US" altLang="zh-CN">
                <a:ea typeface="宋体" panose="02010600030101010101" pitchFamily="2" charset="-122"/>
                <a:sym typeface="+mn-ea"/>
              </a:rPr>
              <a:t> &lt;!-- 插入一下代码 --&gt;</a:t>
            </a:r>
            <a:endParaRPr lang="en-US" altLang="zh-CN">
              <a:ea typeface="宋体" panose="02010600030101010101" pitchFamily="2" charset="-122"/>
            </a:endParaRPr>
          </a:p>
          <a:p>
            <a:pPr lvl="1"/>
            <a:r>
              <a:rPr lang="en-US" altLang="zh-CN">
                <a:ea typeface="宋体" panose="02010600030101010101" pitchFamily="2" charset="-122"/>
                <a:sym typeface="+mn-ea"/>
              </a:rPr>
              <a:t> &lt;property&gt;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&lt;name&gt;javax.jdo.option.ConnectionURL&lt;/name&gt;&lt;!--mysql URL</a:t>
            </a:r>
            <a:r>
              <a:rPr lang="zh-CN" altLang="en-US">
                <a:ea typeface="宋体" panose="02010600030101010101" pitchFamily="2" charset="-122"/>
                <a:sym typeface="+mn-ea"/>
              </a:rPr>
              <a:t>地址</a:t>
            </a:r>
            <a:r>
              <a:rPr lang="en-US" altLang="zh-CN">
                <a:ea typeface="宋体" panose="02010600030101010101" pitchFamily="2" charset="-122"/>
                <a:sym typeface="+mn-ea"/>
              </a:rPr>
              <a:t> --&gt;</a:t>
            </a:r>
            <a:endParaRPr lang="en-US" altLang="zh-CN">
              <a:ea typeface="宋体" panose="02010600030101010101" pitchFamily="2" charset="-122"/>
            </a:endParaRPr>
          </a:p>
          <a:p>
            <a:pPr lvl="1"/>
            <a:r>
              <a:rPr lang="en-US" altLang="zh-CN">
                <a:ea typeface="宋体" panose="02010600030101010101" pitchFamily="2" charset="-122"/>
                <a:sym typeface="+mn-ea"/>
              </a:rPr>
              <a:t>      &lt;value&gt;jdbc:mysql://192.168.199.150:3306/sparksql?createDatabaseIfNotExist=true&lt;/value&gt;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&lt;name&gt;javax.jdo.option.ConnectionDriverName&lt;/name&gt;&lt;!--mysql驱动程序 --&gt;</a:t>
            </a:r>
            <a:endParaRPr lang="en-US" altLang="zh-CN">
              <a:ea typeface="宋体" panose="02010600030101010101" pitchFamily="2" charset="-122"/>
            </a:endParaRPr>
          </a:p>
          <a:p>
            <a:pPr lvl="1"/>
            <a:r>
              <a:rPr lang="en-US" altLang="zh-CN">
                <a:ea typeface="宋体" panose="02010600030101010101" pitchFamily="2" charset="-122"/>
                <a:sym typeface="+mn-ea"/>
              </a:rPr>
              <a:t>    &lt;value&gt;com.mysql.jdbc.Driver&lt;/value&gt;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&lt;/property&gt;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&lt;name&gt;javax.jdo.option.ConnectionUserName&lt;/name&gt;&lt;!--用户名 --&gt;</a:t>
            </a:r>
            <a:endParaRPr lang="en-US" altLang="zh-CN">
              <a:ea typeface="宋体" panose="02010600030101010101" pitchFamily="2" charset="-122"/>
            </a:endParaRPr>
          </a:p>
          <a:p>
            <a:pPr lvl="1"/>
            <a:r>
              <a:rPr lang="en-US" altLang="zh-CN">
                <a:ea typeface="宋体" panose="02010600030101010101" pitchFamily="2" charset="-122"/>
                <a:sym typeface="+mn-ea"/>
              </a:rPr>
              <a:t>   &lt;value&gt;root&lt;/value&gt;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&lt;name&gt;javax.jdo.option.ConnectionPassword&lt;/name&gt;&lt;!--密码 --&gt;</a:t>
            </a:r>
            <a:endParaRPr lang="en-US" altLang="zh-CN">
              <a:ea typeface="宋体" panose="02010600030101010101" pitchFamily="2" charset="-122"/>
            </a:endParaRPr>
          </a:p>
          <a:p>
            <a:pPr lvl="1"/>
            <a:r>
              <a:rPr lang="en-US" altLang="zh-CN">
                <a:ea typeface="宋体" panose="02010600030101010101" pitchFamily="2" charset="-122"/>
                <a:sym typeface="+mn-ea"/>
              </a:rPr>
              <a:t>    &lt;value&gt;root&lt;/value&gt;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 到此结束代码 --&gt;</a:t>
            </a:r>
            <a:endParaRPr lang="en-US" altLang="zh-CN">
              <a:ea typeface="宋体" panose="02010600030101010101" pitchFamily="2" charset="-122"/>
            </a:endParaRPr>
          </a:p>
          <a:p>
            <a:r>
              <a:rPr lang="en-US" altLang="zh-CN">
                <a:ea typeface="宋体" panose="02010600030101010101" pitchFamily="2" charset="-122"/>
              </a:rPr>
              <a:t>&lt;/configuration&gt;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启动hive</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（1）启动hadoop</a:t>
            </a:r>
            <a:r>
              <a:rPr lang="zh-CN" altLang="en-US">
                <a:ea typeface="宋体" panose="02010600030101010101" pitchFamily="2" charset="-122"/>
              </a:rPr>
              <a:t>（这个目录包含</a:t>
            </a:r>
            <a:r>
              <a:rPr lang="en-US" altLang="zh-CN">
                <a:ea typeface="宋体" panose="02010600030101010101" pitchFamily="2" charset="-122"/>
              </a:rPr>
              <a:t>hadoop</a:t>
            </a:r>
            <a:r>
              <a:rPr lang="zh-CN" altLang="en-US">
                <a:ea typeface="宋体" panose="02010600030101010101" pitchFamily="2" charset="-122"/>
              </a:rPr>
              <a:t>和</a:t>
            </a:r>
            <a:r>
              <a:rPr lang="en-US" altLang="zh-CN">
                <a:ea typeface="宋体" panose="02010600030101010101" pitchFamily="2" charset="-122"/>
              </a:rPr>
              <a:t>yarn</a:t>
            </a:r>
            <a:r>
              <a:rPr lang="zh-CN" altLang="en-US">
                <a:ea typeface="宋体" panose="02010600030101010101" pitchFamily="2" charset="-122"/>
              </a:rPr>
              <a:t>的启动）</a:t>
            </a:r>
            <a:r>
              <a:rPr lang="en-US" altLang="zh-CN">
                <a:ea typeface="宋体" panose="02010600030101010101" pitchFamily="2" charset="-122"/>
              </a:rPr>
              <a:t>：start-all.sh  </a:t>
            </a:r>
            <a:endParaRPr lang="en-US" altLang="zh-CN">
              <a:ea typeface="宋体" panose="02010600030101010101" pitchFamily="2" charset="-122"/>
            </a:endParaRPr>
          </a:p>
          <a:p>
            <a:r>
              <a:rPr lang="en-US" altLang="zh-CN">
                <a:ea typeface="宋体" panose="02010600030101010101" pitchFamily="2" charset="-122"/>
              </a:rPr>
              <a:t>（2）启动mysql：service mysql start</a:t>
            </a:r>
            <a:endParaRPr lang="en-US" altLang="zh-CN">
              <a:ea typeface="宋体" panose="02010600030101010101" pitchFamily="2" charset="-122"/>
            </a:endParaRPr>
          </a:p>
          <a:p>
            <a:r>
              <a:rPr lang="en-US" altLang="zh-CN">
                <a:ea typeface="宋体" panose="02010600030101010101" pitchFamily="2" charset="-122"/>
              </a:rPr>
              <a:t>（3）启动hive </a:t>
            </a:r>
            <a:r>
              <a:rPr lang="zh-CN" altLang="en-US">
                <a:ea typeface="宋体" panose="02010600030101010101" pitchFamily="2" charset="-122"/>
              </a:rPr>
              <a:t>：</a:t>
            </a:r>
            <a:r>
              <a:rPr lang="en-US" altLang="zh-CN">
                <a:ea typeface="宋体" panose="02010600030101010101" pitchFamily="2" charset="-122"/>
              </a:rPr>
              <a:t>./hive</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报错0：Caused by: MetaException(message:Version information not found in metastore.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解决：hive-site.xml加入</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&lt;property&gt;  </a:t>
            </a:r>
            <a:endParaRPr lang="en-US" altLang="zh-CN">
              <a:ea typeface="宋体" panose="02010600030101010101" pitchFamily="2" charset="-122"/>
            </a:endParaRPr>
          </a:p>
          <a:p>
            <a:r>
              <a:rPr lang="en-US" altLang="zh-CN">
                <a:ea typeface="宋体" panose="02010600030101010101" pitchFamily="2" charset="-122"/>
              </a:rPr>
              <a:t>   &lt;name&gt;hive.metastore.schema.verification&lt;/name&gt;  </a:t>
            </a:r>
            <a:endParaRPr lang="en-US" altLang="zh-CN">
              <a:ea typeface="宋体" panose="02010600030101010101" pitchFamily="2" charset="-122"/>
            </a:endParaRPr>
          </a:p>
          <a:p>
            <a:r>
              <a:rPr lang="en-US" altLang="zh-CN">
                <a:ea typeface="宋体" panose="02010600030101010101" pitchFamily="2" charset="-122"/>
              </a:rPr>
              <a:t>   &lt;value&gt;false&lt;/value&gt;  </a:t>
            </a:r>
            <a:endParaRPr lang="en-US" altLang="zh-CN">
              <a:ea typeface="宋体" panose="02010600030101010101" pitchFamily="2" charset="-122"/>
            </a:endParaRPr>
          </a:p>
          <a:p>
            <a:r>
              <a:rPr lang="en-US" altLang="zh-CN">
                <a:ea typeface="宋体" panose="02010600030101010101" pitchFamily="2" charset="-122"/>
              </a:rPr>
              <a:t>    &lt;description&gt;  </a:t>
            </a:r>
            <a:endParaRPr lang="en-US" altLang="zh-CN">
              <a:ea typeface="宋体" panose="02010600030101010101" pitchFamily="2" charset="-122"/>
            </a:endParaRPr>
          </a:p>
          <a:p>
            <a:r>
              <a:rPr lang="en-US" altLang="zh-CN">
                <a:ea typeface="宋体" panose="02010600030101010101" pitchFamily="2" charset="-122"/>
              </a:rPr>
              <a:t>    Enforce metastore schema version consistency.  </a:t>
            </a:r>
            <a:endParaRPr lang="en-US" altLang="zh-CN">
              <a:ea typeface="宋体" panose="02010600030101010101" pitchFamily="2" charset="-122"/>
            </a:endParaRPr>
          </a:p>
          <a:p>
            <a:r>
              <a:rPr lang="en-US" altLang="zh-CN">
                <a:ea typeface="宋体" panose="02010600030101010101" pitchFamily="2" charset="-122"/>
              </a:rPr>
              <a:t>    True: Verify that version information stored in metastore matches with one from Hive jars.  Also disable automatic  </a:t>
            </a:r>
            <a:endParaRPr lang="en-US" altLang="zh-CN">
              <a:ea typeface="宋体" panose="02010600030101010101" pitchFamily="2" charset="-122"/>
            </a:endParaRPr>
          </a:p>
          <a:p>
            <a:r>
              <a:rPr lang="en-US" altLang="zh-CN">
                <a:ea typeface="宋体" panose="02010600030101010101" pitchFamily="2" charset="-122"/>
              </a:rPr>
              <a:t>          schema migration attempt. Users are required to manully migrate schema after Hive upgrade which ensures  </a:t>
            </a:r>
            <a:endParaRPr lang="en-US" altLang="zh-CN">
              <a:ea typeface="宋体" panose="02010600030101010101" pitchFamily="2" charset="-122"/>
            </a:endParaRPr>
          </a:p>
          <a:p>
            <a:r>
              <a:rPr lang="en-US" altLang="zh-CN">
                <a:ea typeface="宋体" panose="02010600030101010101" pitchFamily="2" charset="-122"/>
              </a:rPr>
              <a:t>          proper metastore schema migration. (Default)  </a:t>
            </a:r>
            <a:endParaRPr lang="en-US" altLang="zh-CN">
              <a:ea typeface="宋体" panose="02010600030101010101" pitchFamily="2" charset="-122"/>
            </a:endParaRPr>
          </a:p>
          <a:p>
            <a:r>
              <a:rPr lang="en-US" altLang="zh-CN">
                <a:ea typeface="宋体" panose="02010600030101010101" pitchFamily="2" charset="-122"/>
              </a:rPr>
              <a:t>    False: Warn if the version information stored in metastore doesn't match with one from in Hive jars.  </a:t>
            </a:r>
            <a:endParaRPr lang="en-US" altLang="zh-CN">
              <a:ea typeface="宋体" panose="02010600030101010101" pitchFamily="2" charset="-122"/>
            </a:endParaRPr>
          </a:p>
          <a:p>
            <a:r>
              <a:rPr lang="en-US" altLang="zh-CN">
                <a:ea typeface="宋体" panose="02010600030101010101" pitchFamily="2" charset="-122"/>
              </a:rPr>
              <a:t>    &lt;/description&gt;  </a:t>
            </a:r>
            <a:endParaRPr lang="en-US" altLang="zh-CN">
              <a:ea typeface="宋体" panose="02010600030101010101" pitchFamily="2" charset="-122"/>
            </a:endParaRPr>
          </a:p>
          <a:p>
            <a:r>
              <a:rPr lang="en-US" altLang="zh-CN">
                <a:ea typeface="宋体" panose="02010600030101010101" pitchFamily="2" charset="-122"/>
              </a:rPr>
              <a:t> &lt;/property&gt; </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错误</a:t>
            </a:r>
            <a:r>
              <a:rPr lang="en-US" altLang="zh-CN">
                <a:ea typeface="宋体" panose="02010600030101010101" pitchFamily="2" charset="-122"/>
              </a:rPr>
              <a:t>1</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Exception in thread "main" java.lang.RuntimeException: Hive metastore database is not initialized. </a:t>
            </a:r>
            <a:endParaRPr lang="en-US" altLang="zh-CN">
              <a:ea typeface="宋体" panose="02010600030101010101" pitchFamily="2" charset="-122"/>
            </a:endParaRPr>
          </a:p>
          <a:p>
            <a:r>
              <a:rPr lang="en-US" altLang="zh-CN">
                <a:ea typeface="宋体" panose="02010600030101010101" pitchFamily="2" charset="-122"/>
              </a:rPr>
              <a:t>    Please use schematool (e.g. ./schematool -initSchema -dbType ...) to create the schema. If needed, </a:t>
            </a:r>
            <a:endParaRPr lang="en-US" altLang="zh-CN">
              <a:ea typeface="宋体" panose="02010600030101010101" pitchFamily="2" charset="-122"/>
            </a:endParaRPr>
          </a:p>
          <a:p>
            <a:r>
              <a:rPr lang="en-US" altLang="zh-CN">
                <a:ea typeface="宋体" panose="02010600030101010101" pitchFamily="2" charset="-122"/>
              </a:rPr>
              <a:t>    don't forget to include the option to auto-create the underlying database in your JDBC connection string (e.g. ?createDatabaseIfNotExist=true for mysql)</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解决：把${HIVE_HOME}/lib/下的 jline-x.xx拷贝得到${HADOOP_HOME}/share/hadoop/yarn/lib</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cp $HIVE_HOME/lib/jline-2.12.jar  ${HADOOP_HOME}/share/hadoop/yarn/lib</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错误</a:t>
            </a:r>
            <a:r>
              <a:rPr lang="en-US" altLang="zh-CN">
                <a:ea typeface="宋体" panose="02010600030101010101" pitchFamily="2" charset="-122"/>
              </a:rPr>
              <a:t>2</a:t>
            </a:r>
            <a:r>
              <a:rPr lang="zh-CN" altLang="en-US">
                <a:ea typeface="宋体" panose="02010600030101010101" pitchFamily="2" charset="-122"/>
              </a:rPr>
              <a:t>：</a:t>
            </a:r>
            <a:r>
              <a:rPr lang="en-US" altLang="zh-CN">
                <a:ea typeface="宋体" panose="02010600030101010101" pitchFamily="2" charset="-122"/>
              </a:rPr>
              <a:t>Hive 遇到 Class path contains multiple SLF4J bindings</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slf4j在两处找到了jar包。分别是在Hadoop和hive的安装目录。 删除一个就好。</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rm -rf </a:t>
            </a:r>
            <a:r>
              <a:rPr lang="en-US" altLang="zh-CN">
                <a:ea typeface="宋体" panose="02010600030101010101" pitchFamily="2" charset="-122"/>
                <a:sym typeface="+mn-ea"/>
              </a:rPr>
              <a:t>/home/hadoop/app/hive-1.1.0-cdh5.7.0/lib/</a:t>
            </a:r>
            <a:r>
              <a:rPr lang="en-US" altLang="zh-CN">
                <a:ea typeface="宋体" panose="02010600030101010101" pitchFamily="2" charset="-122"/>
              </a:rPr>
              <a:t>log4j-1.2.16.jar</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错误</a:t>
            </a:r>
            <a:r>
              <a:rPr lang="en-US" altLang="zh-CN">
                <a:ea typeface="宋体" panose="02010600030101010101" pitchFamily="2" charset="-122"/>
              </a:rPr>
              <a:t>3</a:t>
            </a:r>
            <a:r>
              <a:rPr lang="zh-CN" altLang="en-US">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2018-11-30 04:49:00,152 WARN  [main] util.NativeCodeLoader: Unable to load native-hadoop library for your platform... using builtin-java classes where applicable</a:t>
            </a:r>
            <a:endParaRPr lang="en-US" altLang="zh-CN">
              <a:ea typeface="宋体" panose="02010600030101010101" pitchFamily="2" charset="-122"/>
            </a:endParaRPr>
          </a:p>
          <a:p>
            <a:r>
              <a:rPr lang="en-US" altLang="zh-CN">
                <a:ea typeface="宋体" panose="02010600030101010101" pitchFamily="2" charset="-122"/>
              </a:rPr>
              <a:t>[Fatal Error] hive-site.xml:1:7: The processing instruction target matching "[xX][mM][lL]" is not allowed.</a:t>
            </a:r>
            <a:endParaRPr lang="en-US" altLang="zh-CN">
              <a:ea typeface="宋体" panose="02010600030101010101" pitchFamily="2" charset="-122"/>
            </a:endParaRPr>
          </a:p>
          <a:p>
            <a:r>
              <a:rPr lang="en-US" altLang="zh-CN">
                <a:ea typeface="宋体" panose="02010600030101010101" pitchFamily="2" charset="-122"/>
              </a:rPr>
              <a:t>18/11/30 04:49:01 FATAL conf.Configuration: error parsing conf file:/home/hadoop/app/hive-1.1.0-cdh5.7.0/conf/hive-site.xml</a:t>
            </a:r>
            <a:endParaRPr lang="en-US" altLang="zh-CN">
              <a:ea typeface="宋体" panose="02010600030101010101" pitchFamily="2" charset="-122"/>
            </a:endParaRPr>
          </a:p>
          <a:p>
            <a:r>
              <a:rPr lang="en-US" altLang="zh-CN">
                <a:ea typeface="宋体" panose="02010600030101010101" pitchFamily="2" charset="-122"/>
              </a:rPr>
              <a:t>org.xml.sax.SAXParseException; systemId: file:/home/hadoop/app/hive-1.1.0-cdh5.7.0/conf/hive-site.xml; lineNumber: 1; columnNumber: 7; The processing instruction target matching "[xX][mM][lL]" is not allowed.</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解决方法：conf/server.xml中保持&lt;?xml version='1.0' encoding='utf-8'?&gt;前面没有空格。</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操作</a:t>
            </a:r>
            <a:r>
              <a:rPr lang="en-US" altLang="zh-CN">
                <a:ea typeface="宋体" panose="02010600030101010101" pitchFamily="2" charset="-122"/>
              </a:rPr>
              <a:t>hive</a:t>
            </a:r>
            <a:r>
              <a:rPr lang="zh-CN" altLang="en-US">
                <a:ea typeface="宋体" panose="02010600030101010101" pitchFamily="2" charset="-122"/>
              </a:rPr>
              <a:t>的</a:t>
            </a:r>
            <a:r>
              <a:rPr lang="en-US" altLang="zh-CN">
                <a:ea typeface="宋体" panose="02010600030101010101" pitchFamily="2" charset="-122"/>
              </a:rPr>
              <a:t>sql</a:t>
            </a:r>
            <a:r>
              <a:rPr lang="zh-CN" altLang="en-US">
                <a:ea typeface="宋体" panose="02010600030101010101" pitchFamily="2" charset="-122"/>
              </a:rPr>
              <a:t>语句：</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创建表</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create table</a:t>
            </a:r>
            <a:r>
              <a:rPr lang="en-US" altLang="zh-CN">
                <a:ea typeface="宋体" panose="02010600030101010101" pitchFamily="2" charset="-122"/>
              </a:rPr>
              <a:t> </a:t>
            </a:r>
            <a:r>
              <a:rPr lang="en-US" altLang="zh-CN">
                <a:ea typeface="宋体" panose="02010600030101010101" pitchFamily="2" charset="-122"/>
                <a:sym typeface="+mn-ea"/>
              </a:rPr>
              <a:t>word_count</a:t>
            </a:r>
            <a:r>
              <a:rPr lang="en-US" altLang="zh-CN">
                <a:ea typeface="宋体" panose="02010600030101010101" pitchFamily="2" charset="-122"/>
              </a:rPr>
              <a:t>(</a:t>
            </a:r>
            <a:r>
              <a:rPr lang="en-US" altLang="zh-CN">
                <a:ea typeface="宋体" panose="02010600030101010101" pitchFamily="2" charset="-122"/>
                <a:sym typeface="+mn-ea"/>
              </a:rPr>
              <a:t>context string</a:t>
            </a:r>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查看数据库</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show databases;</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显示所有表：</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hive&gt; SHOW TABLES;</a:t>
            </a:r>
            <a:endParaRPr lang="en-US" altLang="zh-CN">
              <a:ea typeface="宋体" panose="02010600030101010101" pitchFamily="2" charset="-122"/>
            </a:endParaRPr>
          </a:p>
          <a:p>
            <a:r>
              <a:rPr lang="en-US" altLang="zh-CN">
                <a:ea typeface="宋体" panose="02010600030101010101" pitchFamily="2" charset="-122"/>
              </a:rPr>
              <a:t>按正条件（正则表达式）显示表，</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hive&gt; SHOW TABLES '.*s';</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Hive环境搭建</a:t>
            </a:r>
            <a:endParaRPr lang="zh-CN" altLang="en-US"/>
          </a:p>
          <a:p>
            <a:r>
              <a:rPr lang="zh-CN" altLang="en-US"/>
              <a:t>1）Hive下载：http://archive.cloudera.com/cdh5/cdh/5/</a:t>
            </a:r>
            <a:endParaRPr lang="zh-CN" altLang="en-US"/>
          </a:p>
          <a:p>
            <a:r>
              <a:rPr lang="zh-CN" altLang="en-US"/>
              <a:t>	wget http://archive.cloudera.com/cdh5/cdh/5/hive-1.1.0-cdh5.7.0.tar.gz</a:t>
            </a:r>
            <a:endParaRPr lang="zh-CN" altLang="en-US"/>
          </a:p>
          <a:p>
            <a:endParaRPr lang="zh-CN" altLang="en-US"/>
          </a:p>
          <a:p>
            <a:r>
              <a:rPr lang="zh-CN" altLang="en-US"/>
              <a:t>2）解压</a:t>
            </a:r>
            <a:endParaRPr lang="zh-CN" altLang="en-US"/>
          </a:p>
          <a:p>
            <a:r>
              <a:rPr lang="zh-CN" altLang="en-US"/>
              <a:t>	tar -zxvf hive-1.1.0-cdh5.7.0.tar.gz -C ~/app/</a:t>
            </a:r>
            <a:endParaRPr lang="zh-CN" altLang="en-US"/>
          </a:p>
          <a:p>
            <a:endParaRPr lang="zh-CN" altLang="en-US"/>
          </a:p>
          <a:p>
            <a:r>
              <a:rPr lang="zh-CN" altLang="en-US"/>
              <a:t>3）配置</a:t>
            </a:r>
            <a:endParaRPr lang="zh-CN" altLang="en-US"/>
          </a:p>
          <a:p>
            <a:r>
              <a:rPr lang="zh-CN" altLang="en-US"/>
              <a:t>	系统环境变量(~/.bahs_profile)</a:t>
            </a:r>
            <a:endParaRPr lang="zh-CN" altLang="en-US"/>
          </a:p>
          <a:p>
            <a:r>
              <a:rPr lang="zh-CN" altLang="en-US"/>
              <a:t>		export HIVE_HOME=/home/hadoop/app/hive-1.1.0-cdh5.7.0</a:t>
            </a:r>
            <a:endParaRPr lang="zh-CN" altLang="en-US"/>
          </a:p>
          <a:p>
            <a:r>
              <a:rPr lang="zh-CN" altLang="en-US"/>
              <a:t>		export PATH=$HIVE_HOME/bin:$PATH</a:t>
            </a:r>
            <a:endParaRPr lang="zh-CN" altLang="en-US"/>
          </a:p>
          <a:p>
            <a:endParaRPr lang="zh-CN" altLang="en-US"/>
          </a:p>
          <a:p>
            <a:r>
              <a:rPr lang="zh-CN" altLang="en-US"/>
              <a:t>	实现安装一个mysql， yum install xxx</a:t>
            </a:r>
            <a:endParaRPr lang="zh-CN" altLang="en-US"/>
          </a:p>
          <a:p>
            <a:endParaRPr lang="zh-CN" altLang="en-US"/>
          </a:p>
          <a:p>
            <a:r>
              <a:rPr lang="zh-CN" altLang="en-US"/>
              <a:t>	hive-site.xml</a:t>
            </a:r>
            <a:endParaRPr lang="zh-CN" altLang="en-US"/>
          </a:p>
          <a:p>
            <a:r>
              <a:rPr lang="zh-CN" altLang="en-US"/>
              <a:t>	&lt;property&gt;</a:t>
            </a:r>
            <a:endParaRPr lang="zh-CN" altLang="en-US"/>
          </a:p>
          <a:p>
            <a:r>
              <a:rPr lang="zh-CN" altLang="en-US"/>
              <a:t>  		&lt;name&gt;javax.jdo.option.ConnectionURL&lt;/name&gt;</a:t>
            </a:r>
            <a:endParaRPr lang="zh-CN" altLang="en-US"/>
          </a:p>
          <a:p>
            <a:r>
              <a:rPr lang="zh-CN" altLang="en-US"/>
              <a:t>    	&lt;value&gt;jdbc:mysql://localhost:3306/sparksql?createDatabaseIfNotExist=true&lt;/value&gt;</a:t>
            </a:r>
            <a:endParaRPr lang="zh-CN" altLang="en-US"/>
          </a:p>
          <a:p>
            <a:r>
              <a:rPr lang="zh-CN" altLang="en-US"/>
              <a:t>    &lt;/property&gt;</a:t>
            </a:r>
            <a:endParaRPr lang="zh-CN" altLang="en-US"/>
          </a:p>
          <a:p>
            <a:r>
              <a:rPr lang="zh-CN" altLang="en-US"/>
              <a:t>    </a:t>
            </a:r>
            <a:endParaRPr lang="zh-CN" altLang="en-US"/>
          </a:p>
          <a:p>
            <a:r>
              <a:rPr lang="zh-CN" altLang="en-US"/>
              <a:t>	&lt;property&gt;</a:t>
            </a:r>
            <a:endParaRPr lang="zh-CN" altLang="en-US"/>
          </a:p>
          <a:p>
            <a:r>
              <a:rPr lang="zh-CN" altLang="en-US"/>
              <a:t>    	&lt;name&gt;javax.jdo.option.ConnectionDriverName&lt;/name&gt;</a:t>
            </a:r>
            <a:endParaRPr lang="zh-CN" altLang="en-US"/>
          </a:p>
          <a:p>
            <a:r>
              <a:rPr lang="zh-CN" altLang="en-US"/>
              <a:t>        &lt;value&gt;com.mysql.jdbc.Driver&lt;/value&gt;</a:t>
            </a:r>
            <a:endParaRPr lang="zh-CN" altLang="en-US"/>
          </a:p>
          <a:p>
            <a:r>
              <a:rPr lang="zh-CN" altLang="en-US"/>
              <a:t>   	&lt;/property&gt;</a:t>
            </a:r>
            <a:endParaRPr lang="zh-CN" altLang="en-US"/>
          </a:p>
          <a:p>
            <a:endParaRPr lang="zh-CN" altLang="en-US"/>
          </a:p>
          <a:p>
            <a:r>
              <a:rPr lang="zh-CN" altLang="en-US"/>
              <a:t>	&lt;property&gt;</a:t>
            </a:r>
            <a:endParaRPr lang="zh-CN" altLang="en-US"/>
          </a:p>
          <a:p>
            <a:r>
              <a:rPr lang="zh-CN" altLang="en-US"/>
              <a:t>  		&lt;name&gt;javax.jdo.option.ConnectionUserName&lt;/name&gt;</a:t>
            </a:r>
            <a:endParaRPr lang="zh-CN" altLang="en-US"/>
          </a:p>
          <a:p>
            <a:r>
              <a:rPr lang="zh-CN" altLang="en-US"/>
              <a:t>    	&lt;value&gt;root&lt;/value&gt;</a:t>
            </a:r>
            <a:endParaRPr lang="zh-CN" altLang="en-US"/>
          </a:p>
          <a:p>
            <a:r>
              <a:rPr lang="zh-CN" altLang="en-US"/>
              <a:t>    &lt;/property&gt;</a:t>
            </a:r>
            <a:endParaRPr lang="zh-CN" altLang="en-US"/>
          </a:p>
          <a:p>
            <a:endParaRPr lang="zh-CN" altLang="en-US"/>
          </a:p>
          <a:p>
            <a:r>
              <a:rPr lang="zh-CN" altLang="en-US"/>
              <a:t>	&lt;property&gt;</a:t>
            </a:r>
            <a:endParaRPr lang="zh-CN" altLang="en-US"/>
          </a:p>
          <a:p>
            <a:r>
              <a:rPr lang="zh-CN" altLang="en-US"/>
              <a:t>  		&lt;name&gt;javax.jdo.option.ConnectionPassword&lt;/name&gt;</a:t>
            </a:r>
            <a:endParaRPr lang="zh-CN" altLang="en-US"/>
          </a:p>
          <a:p>
            <a:r>
              <a:rPr lang="zh-CN" altLang="en-US"/>
              <a:t>    	&lt;value&gt;root&lt;/value&gt;</a:t>
            </a:r>
            <a:endParaRPr lang="zh-CN" altLang="en-US"/>
          </a:p>
          <a:p>
            <a:r>
              <a:rPr lang="zh-CN" altLang="en-US"/>
              <a:t>    &lt;/property&gt;</a:t>
            </a:r>
            <a:endParaRPr lang="zh-CN" altLang="en-US"/>
          </a:p>
          <a:p>
            <a:endParaRPr lang="zh-CN" altLang="en-US"/>
          </a:p>
          <a:p>
            <a:r>
              <a:rPr lang="zh-CN" altLang="en-US"/>
              <a:t>4）拷贝mysql驱动到$HIVE_HOME/lib/</a:t>
            </a:r>
            <a:endParaRPr lang="zh-CN" altLang="en-US"/>
          </a:p>
          <a:p>
            <a:endParaRPr lang="zh-CN" altLang="en-US"/>
          </a:p>
          <a:p>
            <a:r>
              <a:rPr lang="zh-CN" altLang="en-US"/>
              <a:t>5）启动hive: $HIVE_HOME/bin/hive</a:t>
            </a:r>
            <a:endParaRPr lang="zh-CN" altLang="en-US"/>
          </a:p>
          <a:p>
            <a:endParaRPr lang="zh-CN" altLang="en-US"/>
          </a:p>
          <a:p>
            <a:endParaRPr lang="zh-CN" altLang="en-US"/>
          </a:p>
          <a:p>
            <a:endParaRPr lang="zh-CN" altLang="en-US"/>
          </a:p>
          <a:p>
            <a:r>
              <a:rPr lang="zh-CN" altLang="en-US"/>
              <a:t>Hive数据类型分为四种：列类型、文字、Null 值、复杂类型</a:t>
            </a:r>
            <a:endParaRPr lang="zh-CN" altLang="en-US"/>
          </a:p>
          <a:p>
            <a:endParaRPr lang="zh-CN" altLang="en-US"/>
          </a:p>
          <a:p>
            <a:endParaRPr lang="zh-CN" altLang="en-US"/>
          </a:p>
          <a:p>
            <a:r>
              <a:rPr lang="zh-CN" altLang="en-US"/>
              <a:t>如何创建Hive 数据库。配置单元包含一个名为 default 默认的数据库。</a:t>
            </a:r>
            <a:endParaRPr lang="zh-CN" altLang="en-US"/>
          </a:p>
          <a:p>
            <a:endParaRPr lang="zh-CN" altLang="en-US"/>
          </a:p>
          <a:p>
            <a:r>
              <a:rPr lang="zh-CN" altLang="en-US"/>
              <a:t>创建数据库是用来创建数据库在Hive中语句。在Hive数据库是一个命名空间或表的集合。此语法声明如下：</a:t>
            </a:r>
            <a:endParaRPr lang="zh-CN" altLang="en-US"/>
          </a:p>
          <a:p>
            <a:endParaRPr lang="zh-CN" altLang="en-US"/>
          </a:p>
          <a:p>
            <a:r>
              <a:rPr lang="zh-CN" altLang="en-US"/>
              <a:t>CREATE DATABASE|SCHEMA [IF NOT EXISTS] &lt;database name&gt; </a:t>
            </a:r>
            <a:endParaRPr lang="zh-CN" altLang="en-US"/>
          </a:p>
          <a:p>
            <a:endParaRPr lang="zh-CN" altLang="en-US"/>
          </a:p>
          <a:p>
            <a:r>
              <a:rPr lang="zh-CN" altLang="en-US"/>
              <a:t>在这里，IF NOT EXISTS是一个可选子句，通知用户已经存在相同名称的数据库。可以使用SCHEMA 在DATABASE的这个命令。</a:t>
            </a:r>
            <a:endParaRPr lang="zh-CN" altLang="en-US"/>
          </a:p>
          <a:p>
            <a:endParaRPr lang="zh-CN" altLang="en-US"/>
          </a:p>
          <a:p>
            <a:endParaRPr lang="zh-CN" altLang="en-US"/>
          </a:p>
          <a:p>
            <a:r>
              <a:rPr lang="zh-CN" altLang="en-US"/>
              <a:t>下面的查询执行创建一个名为userdb数据库：</a:t>
            </a:r>
            <a:endParaRPr lang="zh-CN" altLang="en-US"/>
          </a:p>
          <a:p>
            <a:r>
              <a:rPr lang="zh-CN" altLang="en-US"/>
              <a:t>hive&gt; CREATE DATABASE [IF NOT EXISTS] userdb; </a:t>
            </a:r>
            <a:endParaRPr lang="zh-CN" altLang="en-US"/>
          </a:p>
          <a:p>
            <a:r>
              <a:rPr lang="zh-CN" altLang="en-US"/>
              <a:t>或</a:t>
            </a:r>
            <a:endParaRPr lang="zh-CN" altLang="en-US"/>
          </a:p>
          <a:p>
            <a:r>
              <a:rPr lang="zh-CN" altLang="en-US"/>
              <a:t>hive&gt; CREATE SCHEMA userdb; </a:t>
            </a:r>
            <a:endParaRPr lang="zh-CN" altLang="en-US"/>
          </a:p>
          <a:p>
            <a:endParaRPr lang="zh-CN" altLang="en-US"/>
          </a:p>
          <a:p>
            <a:r>
              <a:rPr lang="zh-CN" altLang="en-US"/>
              <a:t>下面的查询用于验证数据库列表：</a:t>
            </a:r>
            <a:endParaRPr lang="zh-CN" altLang="en-US"/>
          </a:p>
          <a:p>
            <a:endParaRPr lang="zh-CN" altLang="en-US"/>
          </a:p>
          <a:p>
            <a:r>
              <a:rPr lang="zh-CN" altLang="en-US"/>
              <a:t>hive&gt; SHOW DATABASES;</a:t>
            </a:r>
            <a:endParaRPr lang="zh-CN" altLang="en-US"/>
          </a:p>
          <a:p>
            <a:r>
              <a:rPr lang="zh-CN" altLang="en-US"/>
              <a:t>default</a:t>
            </a:r>
            <a:endParaRPr lang="zh-CN" altLang="en-US"/>
          </a:p>
          <a:p>
            <a:r>
              <a:rPr lang="zh-CN" altLang="en-US"/>
              <a:t>userdb</a:t>
            </a:r>
            <a:endParaRPr lang="zh-CN" altLang="en-US"/>
          </a:p>
          <a:p>
            <a:endParaRPr lang="zh-CN" altLang="en-US"/>
          </a:p>
          <a:p>
            <a:r>
              <a:rPr lang="zh-CN" altLang="en-US">
                <a:sym typeface="+mn-ea"/>
              </a:rPr>
              <a:t>删除数据库</a:t>
            </a:r>
            <a:r>
              <a:rPr lang="zh-CN" altLang="en-US"/>
              <a:t>DROP DATABASE：删除所有的表，并删除数据库。</a:t>
            </a:r>
            <a:endParaRPr lang="zh-CN" altLang="en-US"/>
          </a:p>
          <a:p>
            <a:r>
              <a:rPr lang="zh-CN" altLang="en-US"/>
              <a:t>它的语法如下：</a:t>
            </a:r>
            <a:endParaRPr lang="zh-CN" altLang="en-US"/>
          </a:p>
          <a:p>
            <a:r>
              <a:rPr lang="zh-CN" altLang="en-US"/>
              <a:t>DROP DATABASE StatementDROP (DATABASE|SCHEMA) [IF EXISTS] database_name [RESTRICT|CASCADE];</a:t>
            </a:r>
            <a:endParaRPr lang="zh-CN" altLang="en-US"/>
          </a:p>
          <a:p>
            <a:endParaRPr lang="zh-CN" altLang="en-US"/>
          </a:p>
          <a:p>
            <a:r>
              <a:rPr lang="zh-CN" altLang="en-US"/>
              <a:t>下面的查询用于删除数据库。假设要删除的数据库名称为userdb。</a:t>
            </a:r>
            <a:endParaRPr lang="zh-CN" altLang="en-US"/>
          </a:p>
          <a:p>
            <a:r>
              <a:rPr lang="zh-CN" altLang="en-US"/>
              <a:t>hive&gt; DROP DATABASE IF EXISTS userdb;</a:t>
            </a:r>
            <a:endParaRPr lang="zh-CN" altLang="en-US"/>
          </a:p>
          <a:p>
            <a:endParaRPr lang="zh-CN" altLang="en-US"/>
          </a:p>
          <a:p>
            <a:r>
              <a:rPr lang="zh-CN" altLang="en-US"/>
              <a:t>以下是使用CASCADE查询删除数据库。这意味着要全部删除相应的表在删除数据库之前。</a:t>
            </a:r>
            <a:endParaRPr lang="zh-CN" altLang="en-US"/>
          </a:p>
          <a:p>
            <a:r>
              <a:rPr lang="zh-CN" altLang="en-US"/>
              <a:t>hive&gt; DROP DATABASE IF EXISTS userdb CASCADE;</a:t>
            </a:r>
            <a:endParaRPr lang="zh-CN" altLang="en-US"/>
          </a:p>
          <a:p>
            <a:endParaRPr lang="zh-CN" altLang="en-US"/>
          </a:p>
          <a:p>
            <a:r>
              <a:rPr lang="zh-CN" altLang="en-US"/>
              <a:t>以下使用SCHEMA查询删除数据库。</a:t>
            </a:r>
            <a:endParaRPr lang="zh-CN" altLang="en-US"/>
          </a:p>
          <a:p>
            <a:r>
              <a:rPr lang="zh-CN" altLang="en-US"/>
              <a:t>hive&gt; DROP SCHEMA userdb;</a:t>
            </a:r>
            <a:endParaRPr lang="zh-CN" altLang="en-US"/>
          </a:p>
          <a:p>
            <a:r>
              <a:rPr lang="zh-CN" altLang="en-US"/>
              <a:t>此子句中添加在Hive0.6版本。</a:t>
            </a:r>
            <a:endParaRPr lang="zh-CN" altLang="en-US"/>
          </a:p>
          <a:p>
            <a:endParaRPr lang="zh-CN" altLang="en-US"/>
          </a:p>
          <a:p>
            <a:endParaRPr lang="zh-CN" altLang="en-US"/>
          </a:p>
          <a:p>
            <a:endParaRPr lang="zh-CN" altLang="en-US"/>
          </a:p>
          <a:p>
            <a:r>
              <a:rPr lang="zh-CN" altLang="en-US"/>
              <a:t>LOAD DATA语句 </a:t>
            </a:r>
            <a:endParaRPr lang="zh-CN" altLang="en-US"/>
          </a:p>
          <a:p>
            <a:r>
              <a:rPr lang="zh-CN" altLang="en-US"/>
              <a:t>一般来说，在SQL创建表后，我们就可以使用INSERT语句插入数据。</a:t>
            </a:r>
            <a:endParaRPr lang="zh-CN" altLang="en-US"/>
          </a:p>
          <a:p>
            <a:r>
              <a:rPr lang="zh-CN" altLang="en-US"/>
              <a:t>但在Hive中，可以使用LOAD DATA语句插入数据。</a:t>
            </a:r>
            <a:endParaRPr lang="zh-CN" altLang="en-US"/>
          </a:p>
          <a:p>
            <a:r>
              <a:rPr lang="zh-CN" altLang="en-US"/>
              <a:t>同时将数据插入到Hive，最好是使用LOAD DATA来存储大量记录。</a:t>
            </a:r>
            <a:endParaRPr lang="zh-CN" altLang="en-US"/>
          </a:p>
          <a:p>
            <a:endParaRPr lang="zh-CN" altLang="en-US"/>
          </a:p>
          <a:p>
            <a:r>
              <a:rPr lang="zh-CN" altLang="en-US"/>
              <a:t>有两种方法用来加载数据：一种是从本地文件系统，第二种是从Hadoop文件系统。</a:t>
            </a:r>
            <a:endParaRPr lang="zh-CN" altLang="en-US"/>
          </a:p>
          <a:p>
            <a:endParaRPr lang="zh-CN" altLang="en-US"/>
          </a:p>
          <a:p>
            <a:endParaRPr lang="zh-CN" altLang="en-US"/>
          </a:p>
          <a:p>
            <a:r>
              <a:rPr lang="zh-CN" altLang="en-US"/>
              <a:t>加载数据的语法如下：LOAD DATA [LOCAL] INPATH 'filepath' [OVERWRITE] INTO TABLE tablename </a:t>
            </a:r>
            <a:endParaRPr lang="zh-CN" altLang="en-US"/>
          </a:p>
          <a:p>
            <a:r>
              <a:rPr lang="zh-CN" altLang="en-US"/>
              <a:t>[PARTITION (partcol1=val1, partcol2=val2 ...)] </a:t>
            </a:r>
            <a:endParaRPr lang="zh-CN" altLang="en-US"/>
          </a:p>
          <a:p>
            <a:endParaRPr lang="zh-CN" altLang="en-US"/>
          </a:p>
          <a:p>
            <a:r>
              <a:rPr lang="zh-CN" altLang="en-US"/>
              <a:t>LOCAL是标识符指定本地路径。它是可选的（意思就是将</a:t>
            </a:r>
            <a:r>
              <a:rPr lang="en-US" altLang="zh-CN"/>
              <a:t>linux</a:t>
            </a:r>
            <a:r>
              <a:rPr lang="zh-CN" altLang="en-US">
                <a:ea typeface="宋体" panose="02010600030101010101" pitchFamily="2" charset="-122"/>
              </a:rPr>
              <a:t>系统本地的磁盘文件根据</a:t>
            </a:r>
            <a:r>
              <a:rPr lang="en-US" altLang="zh-CN">
                <a:ea typeface="宋体" panose="02010600030101010101" pitchFamily="2" charset="-122"/>
              </a:rPr>
              <a:t>hive</a:t>
            </a:r>
            <a:r>
              <a:rPr lang="zh-CN" altLang="en-US">
                <a:ea typeface="宋体" panose="02010600030101010101" pitchFamily="2" charset="-122"/>
              </a:rPr>
              <a:t>的表格式加载到</a:t>
            </a:r>
            <a:r>
              <a:rPr lang="en-US" altLang="zh-CN">
                <a:ea typeface="宋体" panose="02010600030101010101" pitchFamily="2" charset="-122"/>
              </a:rPr>
              <a:t>hive</a:t>
            </a:r>
            <a:r>
              <a:rPr lang="zh-CN" altLang="en-US">
                <a:ea typeface="宋体" panose="02010600030101010101" pitchFamily="2" charset="-122"/>
              </a:rPr>
              <a:t>的表中，通常</a:t>
            </a:r>
            <a:r>
              <a:rPr lang="en-US" altLang="zh-CN">
                <a:ea typeface="宋体" panose="02010600030101010101" pitchFamily="2" charset="-122"/>
              </a:rPr>
              <a:t>schema</a:t>
            </a:r>
            <a:r>
              <a:rPr lang="zh-CN" altLang="en-US">
                <a:ea typeface="宋体" panose="02010600030101010101" pitchFamily="2" charset="-122"/>
              </a:rPr>
              <a:t>都是存储在</a:t>
            </a:r>
            <a:r>
              <a:rPr lang="en-US" altLang="zh-CN">
                <a:ea typeface="宋体" panose="02010600030101010101" pitchFamily="2" charset="-122"/>
              </a:rPr>
              <a:t>mysql </a:t>
            </a:r>
            <a:r>
              <a:rPr lang="zh-CN" altLang="en-US">
                <a:ea typeface="宋体" panose="02010600030101010101" pitchFamily="2" charset="-122"/>
              </a:rPr>
              <a:t>中</a:t>
            </a:r>
            <a:r>
              <a:rPr lang="zh-CN" altLang="en-US"/>
              <a:t>）。 </a:t>
            </a:r>
            <a:endParaRPr lang="zh-CN" altLang="en-US"/>
          </a:p>
          <a:p>
            <a:r>
              <a:rPr lang="zh-CN" altLang="en-US"/>
              <a:t>OVERWRITE 是可选的，覆盖表中的数据。 </a:t>
            </a:r>
            <a:endParaRPr lang="zh-CN" altLang="en-US"/>
          </a:p>
          <a:p>
            <a:r>
              <a:rPr lang="zh-CN" altLang="en-US"/>
              <a:t>PARTITION 这是可选的</a:t>
            </a:r>
            <a:endParaRPr lang="zh-CN" altLang="en-US"/>
          </a:p>
          <a:p>
            <a:endParaRPr lang="zh-CN" altLang="en-US"/>
          </a:p>
          <a:p>
            <a:endParaRPr lang="zh-CN" altLang="en-US"/>
          </a:p>
          <a:p>
            <a:r>
              <a:rPr lang="zh-CN" altLang="en-US"/>
              <a:t>CREATE TABLE IF NOT EXISTS employee ( eid int, name String,salary String, destination String) COMMENT ‘Employee details’ROW FORMAT DELIMITED FIELDS TERMINATED BY ‘\t’LINES TERMINATED BY ‘\n’STORED AS TEXTFILE;</a:t>
            </a:r>
            <a:endParaRPr lang="zh-CN" altLang="en-US"/>
          </a:p>
          <a:p>
            <a:endParaRPr lang="zh-CN" altLang="en-US"/>
          </a:p>
          <a:p>
            <a:endParaRPr lang="zh-CN" altLang="en-US"/>
          </a:p>
          <a:p>
            <a:endParaRPr lang="zh-CN" altLang="en-US"/>
          </a:p>
          <a:p>
            <a:r>
              <a:rPr lang="zh-CN" altLang="en-US"/>
              <a:t>创建表</a:t>
            </a:r>
            <a:endParaRPr lang="zh-CN" altLang="en-US"/>
          </a:p>
          <a:p>
            <a:r>
              <a:rPr lang="zh-CN" altLang="en-US"/>
              <a:t>CREATE  TABLE table_name </a:t>
            </a:r>
            <a:endParaRPr lang="zh-CN" altLang="en-US"/>
          </a:p>
          <a:p>
            <a:r>
              <a:rPr lang="zh-CN" altLang="en-US"/>
              <a:t>  [(col_name data_type [COMMENT col_comment])]</a:t>
            </a:r>
            <a:endParaRPr lang="zh-CN" altLang="en-US"/>
          </a:p>
          <a:p>
            <a:r>
              <a:rPr lang="zh-CN" altLang="en-US"/>
              <a:t>  </a:t>
            </a:r>
            <a:endParaRPr lang="zh-CN" altLang="en-US"/>
          </a:p>
          <a:p>
            <a:endParaRPr lang="zh-CN" altLang="en-US"/>
          </a:p>
          <a:p>
            <a:r>
              <a:rPr lang="zh-CN" altLang="en-US"/>
              <a:t>create table hive_wordcount(context string);</a:t>
            </a:r>
            <a:endParaRPr lang="zh-CN" altLang="en-US"/>
          </a:p>
          <a:p>
            <a:endParaRPr lang="zh-CN" altLang="en-US"/>
          </a:p>
          <a:p>
            <a:r>
              <a:rPr lang="zh-CN" altLang="en-US"/>
              <a:t>加载数据到hive表</a:t>
            </a:r>
            <a:endParaRPr lang="zh-CN" altLang="en-US"/>
          </a:p>
          <a:p>
            <a:r>
              <a:rPr lang="zh-CN" altLang="en-US"/>
              <a:t>LOAD DATA LOCAL INPATH 'filepath' INTO TABLE tablename </a:t>
            </a:r>
            <a:endParaRPr lang="zh-CN" altLang="en-US"/>
          </a:p>
          <a:p>
            <a:endParaRPr lang="zh-CN" altLang="en-US"/>
          </a:p>
          <a:p>
            <a:r>
              <a:rPr lang="zh-CN" altLang="en-US"/>
              <a:t>load data local inpath '/home/hadoop/data/hello.txt' into table hive_wordcount;</a:t>
            </a:r>
            <a:endParaRPr lang="zh-CN" altLang="en-US"/>
          </a:p>
          <a:p>
            <a:endParaRPr lang="zh-CN" altLang="en-US"/>
          </a:p>
          <a:p>
            <a:endParaRPr lang="zh-CN" altLang="en-US"/>
          </a:p>
          <a:p>
            <a:r>
              <a:rPr lang="zh-CN" altLang="en-US"/>
              <a:t>select word, count(1) from hive_wordcount lateral view explode(split(context,'\t')) wc as word group by word;</a:t>
            </a:r>
            <a:endParaRPr lang="zh-CN" altLang="en-US"/>
          </a:p>
          <a:p>
            <a:endParaRPr lang="zh-CN" altLang="en-US"/>
          </a:p>
          <a:p>
            <a:r>
              <a:rPr lang="zh-CN" altLang="en-US"/>
              <a:t>lateral view explode(): 是把每行记录按照指定分隔符进行拆解</a:t>
            </a:r>
            <a:endParaRPr lang="zh-CN" altLang="en-US"/>
          </a:p>
          <a:p>
            <a:endParaRPr lang="zh-CN" altLang="en-US"/>
          </a:p>
          <a:p>
            <a:r>
              <a:rPr lang="zh-CN" altLang="en-US"/>
              <a:t>hive ql提交执行以后会生成mr作业，并在yarn上运行</a:t>
            </a:r>
            <a:endParaRPr lang="zh-CN" altLang="en-US"/>
          </a:p>
          <a:p>
            <a:endParaRPr lang="zh-CN" altLang="en-US"/>
          </a:p>
          <a:p>
            <a:r>
              <a:rPr lang="zh-CN" altLang="en-US"/>
              <a:t>创建</a:t>
            </a:r>
            <a:r>
              <a:rPr lang="en-US" altLang="zh-CN"/>
              <a:t>emp</a:t>
            </a:r>
            <a:r>
              <a:rPr lang="zh-CN" altLang="en-US"/>
              <a:t>表：</a:t>
            </a:r>
            <a:endParaRPr lang="zh-CN" altLang="en-US"/>
          </a:p>
          <a:p>
            <a:r>
              <a:rPr lang="zh-CN" altLang="en-US"/>
              <a:t>create table emp(</a:t>
            </a:r>
            <a:endParaRPr lang="zh-CN" altLang="en-US"/>
          </a:p>
          <a:p>
            <a:r>
              <a:rPr lang="zh-CN" altLang="en-US"/>
              <a:t>empno int,</a:t>
            </a:r>
            <a:endParaRPr lang="zh-CN" altLang="en-US"/>
          </a:p>
          <a:p>
            <a:r>
              <a:rPr lang="zh-CN" altLang="en-US"/>
              <a:t>ename string,</a:t>
            </a:r>
            <a:endParaRPr lang="zh-CN" altLang="en-US"/>
          </a:p>
          <a:p>
            <a:r>
              <a:rPr lang="zh-CN" altLang="en-US"/>
              <a:t>string,</a:t>
            </a:r>
            <a:endParaRPr lang="zh-CN" altLang="en-US"/>
          </a:p>
          <a:p>
            <a:r>
              <a:rPr lang="zh-CN" altLang="en-US"/>
              <a:t>mgr int,</a:t>
            </a:r>
            <a:endParaRPr lang="zh-CN" altLang="en-US"/>
          </a:p>
          <a:p>
            <a:r>
              <a:rPr lang="zh-CN" altLang="en-US"/>
              <a:t>hiredate string,</a:t>
            </a:r>
            <a:endParaRPr lang="zh-CN" altLang="en-US"/>
          </a:p>
          <a:p>
            <a:r>
              <a:rPr lang="zh-CN" altLang="en-US"/>
              <a:t>sal double,</a:t>
            </a:r>
            <a:endParaRPr lang="zh-CN" altLang="en-US"/>
          </a:p>
          <a:p>
            <a:r>
              <a:rPr lang="zh-CN" altLang="en-US"/>
              <a:t>comm double,</a:t>
            </a:r>
            <a:endParaRPr lang="zh-CN" altLang="en-US"/>
          </a:p>
          <a:p>
            <a:r>
              <a:rPr lang="zh-CN" altLang="en-US"/>
              <a:t>deptno int</a:t>
            </a:r>
            <a:endParaRPr lang="zh-CN" altLang="en-US"/>
          </a:p>
          <a:p>
            <a:r>
              <a:rPr lang="zh-CN" altLang="en-US"/>
              <a:t>) ROW FORMAT DELIMITED FIELDS TERMINATED BY '\t';</a:t>
            </a:r>
            <a:endParaRPr lang="zh-CN" altLang="en-US"/>
          </a:p>
          <a:p>
            <a:endParaRPr lang="zh-CN" altLang="en-US"/>
          </a:p>
          <a:p>
            <a:endParaRPr lang="zh-CN" altLang="en-US"/>
          </a:p>
          <a:p>
            <a:r>
              <a:rPr lang="zh-CN" altLang="en-US"/>
              <a:t>查询数据：</a:t>
            </a:r>
            <a:endParaRPr lang="zh-CN" altLang="en-US"/>
          </a:p>
          <a:p>
            <a:r>
              <a:t>select empno,ename,job,mgr,hiredate,sal,comm,deptno from emp;</a:t>
            </a:r>
            <a:endParaRPr lang="zh-CN" altLang="en-US">
              <a:ea typeface="宋体" panose="02010600030101010101" pitchFamily="2" charset="-122"/>
            </a:endParaRPr>
          </a:p>
          <a:p>
            <a:endParaRPr lang="zh-CN" altLang="en-US"/>
          </a:p>
          <a:p>
            <a:r>
              <a:rPr lang="zh-CN" altLang="en-US"/>
              <a:t>创建</a:t>
            </a:r>
            <a:r>
              <a:rPr lang="en-US" altLang="zh-CN"/>
              <a:t>dept</a:t>
            </a:r>
            <a:r>
              <a:rPr lang="zh-CN" altLang="en-US">
                <a:ea typeface="宋体" panose="02010600030101010101" pitchFamily="2" charset="-122"/>
              </a:rPr>
              <a:t>表：</a:t>
            </a:r>
            <a:endParaRPr lang="zh-CN" altLang="en-US"/>
          </a:p>
          <a:p>
            <a:r>
              <a:rPr lang="zh-CN" altLang="en-US"/>
              <a:t>create table dept(</a:t>
            </a:r>
            <a:endParaRPr lang="zh-CN" altLang="en-US"/>
          </a:p>
          <a:p>
            <a:r>
              <a:rPr lang="zh-CN" altLang="en-US"/>
              <a:t>deptno int,</a:t>
            </a:r>
            <a:endParaRPr lang="zh-CN" altLang="en-US"/>
          </a:p>
          <a:p>
            <a:r>
              <a:rPr lang="zh-CN" altLang="en-US"/>
              <a:t>dname string,</a:t>
            </a:r>
            <a:endParaRPr lang="zh-CN" altLang="en-US"/>
          </a:p>
          <a:p>
            <a:r>
              <a:rPr lang="zh-CN" altLang="en-US"/>
              <a:t>location string</a:t>
            </a:r>
            <a:endParaRPr lang="zh-CN" altLang="en-US"/>
          </a:p>
          <a:p>
            <a:r>
              <a:rPr lang="zh-CN" altLang="en-US"/>
              <a:t>) ROW FORMAT DELIMITED FIELDS TERMINATED BY '\t';</a:t>
            </a:r>
            <a:endParaRPr lang="zh-CN" altLang="en-US"/>
          </a:p>
          <a:p>
            <a:endParaRPr lang="zh-CN" altLang="en-US"/>
          </a:p>
          <a:p>
            <a:r>
              <a:rPr lang="zh-CN" altLang="en-US"/>
              <a:t>查询数据：</a:t>
            </a:r>
            <a:endParaRPr lang="zh-CN" altLang="en-US"/>
          </a:p>
          <a:p>
            <a:r>
              <a:rPr lang="en-US" altLang="zh-CN"/>
              <a:t>select deptno,dname,location from dept;</a:t>
            </a:r>
            <a:endParaRPr lang="zh-CN" altLang="en-US"/>
          </a:p>
          <a:p>
            <a:endParaRPr lang="zh-CN" altLang="en-US"/>
          </a:p>
          <a:p>
            <a:r>
              <a:rPr lang="zh-CN" altLang="en-US"/>
              <a:t>load data local inpath '/home/hadoop/data/emp.txt' into table emp;</a:t>
            </a:r>
            <a:endParaRPr lang="zh-CN" altLang="en-US"/>
          </a:p>
          <a:p>
            <a:r>
              <a:rPr lang="zh-CN" altLang="en-US"/>
              <a:t>load data local inpath '/home/hadoop/data/dept.txt' into table dept;</a:t>
            </a:r>
            <a:endParaRPr lang="zh-CN" altLang="en-US"/>
          </a:p>
          <a:p>
            <a:endParaRPr lang="zh-CN" altLang="en-US"/>
          </a:p>
          <a:p>
            <a:r>
              <a:rPr lang="zh-CN" altLang="en-US"/>
              <a:t>求每个部门的人数</a:t>
            </a:r>
            <a:endParaRPr lang="zh-CN" altLang="en-US"/>
          </a:p>
          <a:p>
            <a:r>
              <a:rPr lang="zh-CN" altLang="en-US"/>
              <a:t>select deptno, count(1) from emp group by deptno;</a:t>
            </a:r>
            <a:endParaRPr lang="zh-CN" altLang="en-US"/>
          </a:p>
          <a:p>
            <a:endParaRPr lang="zh-CN" altLang="en-US">
              <a:sym typeface="+mn-ea"/>
            </a:endParaRPr>
          </a:p>
          <a:p>
            <a:r>
              <a:rPr lang="zh-CN" altLang="en-US">
                <a:sym typeface="+mn-ea"/>
              </a:rPr>
              <a:t>求每个部门的人数</a:t>
            </a:r>
            <a:r>
              <a:rPr lang="en-US" altLang="zh-CN">
                <a:sym typeface="+mn-ea"/>
              </a:rPr>
              <a:t>,</a:t>
            </a:r>
            <a:r>
              <a:rPr lang="zh-CN" altLang="en-US">
                <a:ea typeface="宋体" panose="02010600030101010101" pitchFamily="2" charset="-122"/>
                <a:sym typeface="+mn-ea"/>
              </a:rPr>
              <a:t>并显示部门名称：</a:t>
            </a:r>
            <a:endParaRPr lang="zh-CN" altLang="en-US">
              <a:sym typeface="+mn-ea"/>
            </a:endParaRPr>
          </a:p>
          <a:p>
            <a:r>
              <a:rPr lang="zh-CN" altLang="en-US">
                <a:sym typeface="+mn-ea"/>
              </a:rPr>
              <a:t>select d.dname,d.deptno, count(1) from emp e left join dept  d where e.deptno=d.deptno group by d.deptno,d.dname;</a:t>
            </a:r>
            <a:endParaRPr lang="zh-CN" altLang="en-US">
              <a:sym typeface="+mn-ea"/>
            </a:endParaRPr>
          </a:p>
          <a:p>
            <a:endParaRPr lang="zh-CN" altLang="en-US"/>
          </a:p>
          <a:p>
            <a:endParaRPr lang="zh-CN" altLang="en-US"/>
          </a:p>
          <a:p>
            <a:endParaRPr lang="zh-CN" altLang="en-US"/>
          </a:p>
          <a:p>
            <a:r>
              <a:rPr lang="zh-CN" altLang="en-US"/>
              <a:t>创建时表已经存在：</a:t>
            </a:r>
            <a:endParaRPr lang="zh-CN" altLang="en-US"/>
          </a:p>
          <a:p>
            <a:r>
              <a:rPr lang="zh-CN" altLang="en-US"/>
              <a:t>hive&gt; create table hive_wordcount(context string);</a:t>
            </a:r>
            <a:endParaRPr lang="zh-CN" altLang="en-US"/>
          </a:p>
          <a:p>
            <a:r>
              <a:rPr lang="zh-CN" altLang="en-US"/>
              <a:t>FAILED: Execution Error, return code 1 from org.apache.hadoop.hive.ql.exec.DDLTask. AlreadyExistsException(message:Table hive_wordcount already exists)</a:t>
            </a:r>
            <a:endParaRPr lang="zh-CN" altLang="en-US"/>
          </a:p>
          <a:p>
            <a:endParaRPr lang="zh-CN" altLang="en-US"/>
          </a:p>
          <a:p>
            <a:endParaRPr lang="zh-CN" altLang="en-US"/>
          </a:p>
          <a:p>
            <a:r>
              <a:rPr lang="zh-CN" altLang="en-US"/>
              <a:t>清空表：</a:t>
            </a:r>
            <a:r>
              <a:rPr lang="en-US" altLang="zh-CN">
                <a:sym typeface="+mn-ea"/>
              </a:rPr>
              <a:t>truncate table  </a:t>
            </a:r>
            <a:r>
              <a:rPr lang="zh-CN" altLang="en-US">
                <a:ea typeface="宋体" panose="02010600030101010101" pitchFamily="2" charset="-122"/>
                <a:sym typeface="+mn-ea"/>
              </a:rPr>
              <a:t>表名</a:t>
            </a:r>
            <a:endParaRPr lang="zh-CN" altLang="en-US"/>
          </a:p>
          <a:p>
            <a:endParaRPr lang="zh-CN" altLang="en-US"/>
          </a:p>
          <a:p>
            <a:r>
              <a:rPr lang="en-US" altLang="zh-CN"/>
              <a:t>truncate table wordcount</a:t>
            </a:r>
            <a:r>
              <a:rPr lang="zh-CN" altLang="en-US">
                <a:ea typeface="宋体" panose="02010600030101010101" pitchFamily="2" charset="-122"/>
              </a:rPr>
              <a:t>；</a:t>
            </a:r>
            <a:endParaRPr lang="zh-CN" altLang="en-US">
              <a:ea typeface="宋体" panose="02010600030101010101" pitchFamily="2" charset="-122"/>
            </a:endParaRPr>
          </a:p>
          <a:p>
            <a:endParaRPr lang="zh-CN" altLang="en-US"/>
          </a:p>
          <a:p>
            <a:endParaRPr lang="zh-CN" altLang="en-US"/>
          </a:p>
          <a:p>
            <a:r>
              <a:rPr lang="zh-CN" altLang="en-US"/>
              <a:t>删除表：</a:t>
            </a:r>
            <a:r>
              <a:rPr lang="zh-CN" altLang="en-US">
                <a:sym typeface="+mn-ea"/>
              </a:rPr>
              <a:t> drop table 表名</a:t>
            </a:r>
            <a:endParaRPr lang="zh-CN" altLang="en-US">
              <a:sym typeface="+mn-ea"/>
            </a:endParaRPr>
          </a:p>
          <a:p>
            <a:endParaRPr lang="zh-CN" altLang="en-US"/>
          </a:p>
          <a:p>
            <a:r>
              <a:rPr lang="zh-CN" altLang="en-US"/>
              <a:t> drop table hive_wordcount;</a:t>
            </a:r>
            <a:endParaRPr lang="zh-CN" altLang="en-US"/>
          </a:p>
          <a:p>
            <a:endParaRPr lang="zh-CN" altLang="en-US"/>
          </a:p>
          <a:p>
            <a:endParaRPr lang="zh-CN" altLang="en-US"/>
          </a:p>
          <a:p>
            <a:r>
              <a:rPr lang="zh-CN" altLang="en-US"/>
              <a:t> hive实现对某个字段拆分时可能会踩到的坑（explode）</a:t>
            </a:r>
            <a:endParaRPr lang="zh-CN" altLang="en-US"/>
          </a:p>
          <a:p>
            <a:r>
              <a:rPr lang="zh-CN" altLang="en-US"/>
              <a:t>	</a:t>
            </a:r>
            <a:endParaRPr lang="zh-CN" altLang="en-US"/>
          </a:p>
          <a:p>
            <a:r>
              <a:rPr lang="zh-CN" altLang="en-US"/>
              <a:t>要拆分，很容易想到split，但一行要拆分多行时，则结合explode一起用，举例说明：</a:t>
            </a:r>
            <a:endParaRPr lang="zh-CN" altLang="en-US"/>
          </a:p>
          <a:p>
            <a:r>
              <a:rPr lang="zh-CN" altLang="en-US"/>
              <a:t>select student_no,name,results from table;</a:t>
            </a:r>
            <a:endParaRPr lang="zh-CN" altLang="en-US"/>
          </a:p>
          <a:p>
            <a:r>
              <a:rPr lang="zh-CN" altLang="en-US"/>
              <a:t>student_no   name                      results</a:t>
            </a:r>
            <a:endParaRPr lang="zh-CN" altLang="en-US"/>
          </a:p>
          <a:p>
            <a:r>
              <a:rPr lang="zh-CN" altLang="en-US"/>
              <a:t>1               Amy            语文:90|数学:100|英语:99</a:t>
            </a:r>
            <a:endParaRPr lang="zh-CN" altLang="en-US"/>
          </a:p>
          <a:p>
            <a:r>
              <a:rPr lang="zh-CN" altLang="en-US"/>
              <a:t>2               Bob             语文:80|化学:90|物理:100</a:t>
            </a:r>
            <a:endParaRPr lang="zh-CN" altLang="en-US"/>
          </a:p>
          <a:p>
            <a:endParaRPr lang="zh-CN" altLang="en-US"/>
          </a:p>
          <a:p>
            <a:r>
              <a:rPr lang="zh-CN" altLang="en-US"/>
              <a:t>想要实现对results拆分成多列,最终实现效果是:</a:t>
            </a:r>
            <a:endParaRPr lang="zh-CN" altLang="en-US"/>
          </a:p>
          <a:p>
            <a:r>
              <a:rPr lang="zh-CN" altLang="en-US"/>
              <a:t>student_no   name   subject      score</a:t>
            </a:r>
            <a:endParaRPr lang="zh-CN" altLang="en-US"/>
          </a:p>
          <a:p>
            <a:r>
              <a:rPr lang="zh-CN" altLang="en-US"/>
              <a:t>1                    Amy      语文         90</a:t>
            </a:r>
            <a:endParaRPr lang="zh-CN" altLang="en-US"/>
          </a:p>
          <a:p>
            <a:r>
              <a:rPr lang="zh-CN" altLang="en-US"/>
              <a:t>1                    Amy      数学         100</a:t>
            </a:r>
            <a:endParaRPr lang="zh-CN" altLang="en-US"/>
          </a:p>
          <a:p>
            <a:r>
              <a:rPr lang="zh-CN" altLang="en-US"/>
              <a:t>1                    Amy      英语         99</a:t>
            </a:r>
            <a:endParaRPr lang="zh-CN" altLang="en-US"/>
          </a:p>
          <a:p>
            <a:r>
              <a:rPr lang="zh-CN" altLang="en-US"/>
              <a:t>2                    Bob        语文         80</a:t>
            </a:r>
            <a:endParaRPr lang="zh-CN" altLang="en-US"/>
          </a:p>
          <a:p>
            <a:r>
              <a:rPr lang="zh-CN" altLang="en-US"/>
              <a:t>2                    Bob        化学         90</a:t>
            </a:r>
            <a:endParaRPr lang="zh-CN" altLang="en-US"/>
          </a:p>
          <a:p>
            <a:r>
              <a:rPr lang="zh-CN" altLang="en-US"/>
              <a:t>2                    Bob        物理         100</a:t>
            </a:r>
            <a:endParaRPr lang="zh-CN" altLang="en-US"/>
          </a:p>
          <a:p>
            <a:endParaRPr lang="zh-CN" altLang="en-US"/>
          </a:p>
          <a:p>
            <a:r>
              <a:rPr lang="zh-CN" altLang="en-US"/>
              <a:t>要对results做拆分，不难联想到拆分，同时实现一行变多行，如下：</a:t>
            </a:r>
            <a:endParaRPr lang="zh-CN" altLang="en-US"/>
          </a:p>
          <a:p>
            <a:r>
              <a:rPr lang="zh-CN" altLang="en-US"/>
              <a:t>select explode(split(results,'\\|')) from table;</a:t>
            </a:r>
            <a:endParaRPr lang="zh-CN" altLang="en-US"/>
          </a:p>
          <a:p>
            <a:r>
              <a:rPr lang="zh-CN" altLang="en-US"/>
              <a:t>结果：</a:t>
            </a:r>
            <a:endParaRPr lang="zh-CN" altLang="en-US"/>
          </a:p>
          <a:p>
            <a:r>
              <a:rPr lang="zh-CN" altLang="en-US"/>
              <a:t>语文:90</a:t>
            </a:r>
            <a:endParaRPr lang="zh-CN" altLang="en-US"/>
          </a:p>
          <a:p>
            <a:r>
              <a:rPr lang="zh-CN" altLang="en-US"/>
              <a:t>数学:100</a:t>
            </a:r>
            <a:endParaRPr lang="zh-CN" altLang="en-US"/>
          </a:p>
          <a:p>
            <a:r>
              <a:rPr lang="zh-CN" altLang="en-US"/>
              <a:t>英语:99</a:t>
            </a:r>
            <a:endParaRPr lang="zh-CN" altLang="en-US"/>
          </a:p>
          <a:p>
            <a:r>
              <a:rPr lang="zh-CN" altLang="en-US"/>
              <a:t>语文:80</a:t>
            </a:r>
            <a:endParaRPr lang="zh-CN" altLang="en-US"/>
          </a:p>
          <a:p>
            <a:r>
              <a:rPr lang="zh-CN" altLang="en-US"/>
              <a:t>化学:90</a:t>
            </a:r>
            <a:endParaRPr lang="zh-CN" altLang="en-US"/>
          </a:p>
          <a:p>
            <a:r>
              <a:rPr lang="zh-CN" altLang="en-US"/>
              <a:t>物理:100</a:t>
            </a:r>
            <a:endParaRPr lang="zh-CN" altLang="en-US"/>
          </a:p>
          <a:p>
            <a:r>
              <a:rPr lang="zh-CN" altLang="en-US"/>
              <a:t>这个时候离预想的效果开始接近，可是我需要带上学生的学号和名字，这时候：</a:t>
            </a:r>
            <a:endParaRPr lang="zh-CN" altLang="en-US"/>
          </a:p>
          <a:p>
            <a:r>
              <a:rPr lang="zh-CN" altLang="en-US"/>
              <a:t>select student_no,name,explode(split(results,'\\|')) </a:t>
            </a:r>
            <a:endParaRPr lang="zh-CN" altLang="en-US"/>
          </a:p>
          <a:p>
            <a:r>
              <a:rPr lang="zh-CN" altLang="en-US"/>
              <a:t>from table;</a:t>
            </a:r>
            <a:endParaRPr lang="zh-CN" altLang="en-US"/>
          </a:p>
          <a:p>
            <a:r>
              <a:rPr lang="zh-CN" altLang="en-US"/>
              <a:t>这样写一定会报错！！</a:t>
            </a:r>
            <a:endParaRPr lang="zh-CN" altLang="en-US"/>
          </a:p>
          <a:p>
            <a:r>
              <a:rPr lang="zh-CN" altLang="en-US"/>
              <a:t>正确的写法应该是：</a:t>
            </a:r>
            <a:endParaRPr lang="zh-CN" altLang="en-US"/>
          </a:p>
          <a:p>
            <a:r>
              <a:rPr lang="zh-CN" altLang="en-US"/>
              <a:t>select student_no,name,split_results</a:t>
            </a:r>
            <a:endParaRPr lang="zh-CN" altLang="en-US"/>
          </a:p>
          <a:p>
            <a:r>
              <a:rPr lang="zh-CN" altLang="en-US"/>
              <a:t>from table</a:t>
            </a:r>
            <a:endParaRPr lang="zh-CN" altLang="en-US"/>
          </a:p>
          <a:p>
            <a:r>
              <a:rPr lang="zh-CN" altLang="en-US"/>
              <a:t>LATERAL VIEW explode(split(results,'\\|')) t1 as split_results</a:t>
            </a:r>
            <a:endParaRPr lang="zh-CN" altLang="en-US"/>
          </a:p>
          <a:p>
            <a:r>
              <a:rPr lang="zh-CN" altLang="en-US"/>
              <a:t>;</a:t>
            </a:r>
            <a:endParaRPr lang="zh-CN" altLang="en-US"/>
          </a:p>
          <a:p>
            <a:r>
              <a:rPr lang="zh-CN" altLang="en-US"/>
              <a:t>借助LATERAL VIEW explode把拆分的列作为虚拟结果表，这样就可以同时查出其他列了。</a:t>
            </a:r>
            <a:endParaRPr lang="zh-CN" altLang="en-US"/>
          </a:p>
          <a:p>
            <a:endParaRPr lang="zh-CN" altLang="en-US"/>
          </a:p>
          <a:p>
            <a:r>
              <a:rPr lang="zh-CN" altLang="en-US"/>
              <a:t>进一步完善：</a:t>
            </a:r>
            <a:endParaRPr lang="zh-CN" altLang="en-US"/>
          </a:p>
          <a:p>
            <a:r>
              <a:rPr lang="zh-CN" altLang="en-US"/>
              <a:t>select student_no,name,</a:t>
            </a:r>
            <a:endParaRPr lang="zh-CN" altLang="en-US"/>
          </a:p>
          <a:p>
            <a:r>
              <a:rPr lang="zh-CN" altLang="en-US"/>
              <a:t>substr(split_results,1,instr(split_results,':')-1) as subject,</a:t>
            </a:r>
            <a:endParaRPr lang="zh-CN" altLang="en-US"/>
          </a:p>
          <a:p>
            <a:r>
              <a:rPr lang="zh-CN" altLang="en-US"/>
              <a:t>substr(split_results,instr(split_results,':')+1) as score</a:t>
            </a:r>
            <a:endParaRPr lang="zh-CN" altLang="en-US"/>
          </a:p>
          <a:p>
            <a:r>
              <a:rPr lang="zh-CN" altLang="en-US"/>
              <a:t>from table</a:t>
            </a:r>
            <a:endParaRPr lang="zh-CN" altLang="en-US"/>
          </a:p>
          <a:p>
            <a:r>
              <a:rPr lang="zh-CN" altLang="en-US"/>
              <a:t>LATERAL VIEW explode(split(results,'\\|')) t1 as split_results</a:t>
            </a:r>
            <a:endParaRPr lang="zh-CN" altLang="en-US"/>
          </a:p>
          <a:p>
            <a:r>
              <a:rPr lang="zh-CN" altLang="en-US"/>
              <a:t>;</a:t>
            </a:r>
            <a:endParaRPr lang="zh-CN" altLang="en-US"/>
          </a:p>
          <a:p>
            <a:endParaRPr lang="zh-CN" altLang="en-US"/>
          </a:p>
          <a:p>
            <a:r>
              <a:rPr lang="zh-CN" altLang="en-US"/>
              <a:t>即实现目标。</a:t>
            </a:r>
            <a:endParaRPr lang="zh-CN" altLang="en-US"/>
          </a:p>
          <a:p>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ea typeface="宋体" panose="02010600030101010101" pitchFamily="2" charset="-122"/>
                <a:sym typeface="+mn-ea"/>
              </a:rPr>
              <a:t>运行速度</a:t>
            </a:r>
            <a:r>
              <a:rPr lang="en-US" altLang="zh-CN">
                <a:ea typeface="宋体" panose="02010600030101010101" pitchFamily="2" charset="-122"/>
                <a:sym typeface="+mn-ea"/>
              </a:rPr>
              <a:t>快:</a:t>
            </a:r>
            <a:endParaRPr lang="en-US" altLang="zh-CN">
              <a:ea typeface="宋体" panose="02010600030101010101" pitchFamily="2" charset="-122"/>
              <a:sym typeface="+mn-ea"/>
            </a:endParaRPr>
          </a:p>
          <a:p>
            <a:r>
              <a:rPr lang="en-US" altLang="zh-CN">
                <a:ea typeface="宋体" panose="02010600030101010101" pitchFamily="2" charset="-122"/>
                <a:sym typeface="+mn-ea"/>
              </a:rPr>
              <a:t>      与Hadoop的MapReduce相比，Spark基于内存的运算要快100倍以上；而基于磁盘的运算也要快10倍以上。Spark实现了高效的DAG执行引擎，可以通过基于内存来高效地处理数据流。</a:t>
            </a:r>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t>易用性:</a:t>
            </a:r>
            <a:endParaRPr lang="zh-CN" altLang="en-US"/>
          </a:p>
          <a:p>
            <a:r>
              <a:rPr lang="zh-CN" altLang="en-US"/>
              <a:t>      Spark支持Java、Python和Scala的API，还支持超过80种高级算法，使用户可以快速构建不同应用。而且Spark支持交互式的Python和Scala的Shell，这意味着可以非常方便的在这些Shell中使用Spark集群来验证解决问题的方法，而不是像以前一样，需要打包、上传集群、验证等。这对于原型开发非常重要。</a:t>
            </a:r>
            <a:endParaRPr lang="zh-CN" altLang="en-US"/>
          </a:p>
          <a:p>
            <a:endParaRPr lang="zh-CN" altLang="en-US"/>
          </a:p>
          <a:p>
            <a:r>
              <a:rPr lang="zh-CN" altLang="en-US"/>
              <a:t>通用性：</a:t>
            </a:r>
            <a:endParaRPr lang="zh-CN" altLang="en-US"/>
          </a:p>
          <a:p>
            <a:r>
              <a:rPr lang="zh-CN" altLang="en-US"/>
              <a:t>      Spark提供了统一的解决方案。Spark可以用于批处理、交互式查询（通用Spark SQL）、实时流处理（通过Spark Streaming）、机器学习（通过Spark MLlib）和图计算（通过Spark GraphX）。这些不同类型的处理都可以在同一应用中无缝使用。Spark统一的解决方案非常具有吸引力，毕竟任何公司都想用统一的平台处理问题，减少开发和维护的人力成本和部署平台的物理成本。当然还有，作为统一的解决方案，Spark并没有以牺牲性能为代价。相反，在性能方面Spark具有巨大优势。</a:t>
            </a:r>
            <a:endParaRPr lang="zh-CN" altLang="en-US"/>
          </a:p>
          <a:p>
            <a:endParaRPr lang="zh-CN" altLang="en-US"/>
          </a:p>
          <a:p>
            <a:r>
              <a:rPr lang="zh-CN" altLang="en-US"/>
              <a:t>可融合性：</a:t>
            </a:r>
            <a:endParaRPr lang="zh-CN" altLang="en-US"/>
          </a:p>
          <a:p>
            <a:r>
              <a:rPr lang="zh-CN" altLang="en-US"/>
              <a:t>    Spark非常方便的与其他开源产品进行融合。比如，Spark可以使用Hadoop的YARN和Apache Mesos作为它的资源管理和调度器，并且可以处理所有Hadoop支持的数据，包括HDFS、HBase和Cassanda等。这对于已部署Hadoop集群的用户特别重要，因为不需要做任何数据迁移就可以使用Spark强大的处理能力。Spark也可以不依赖第三方的资源管理器和调度器，它实现了Standalone作为其内置资源管理器和调度框架，这样进一步降低了Spark的使用门槛，使得所有人可以非常容易地部署和使用Spark。此外Spark还提供了在EC2上部署Standalone的Spark集群的工具。</a:t>
            </a:r>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MapReduce的局限性：</a:t>
            </a:r>
            <a:endParaRPr lang="zh-CN" altLang="en-US"/>
          </a:p>
          <a:p>
            <a:r>
              <a:rPr lang="zh-CN" altLang="en-US"/>
              <a:t>1）代码繁琐；</a:t>
            </a:r>
            <a:endParaRPr lang="zh-CN" altLang="en-US"/>
          </a:p>
          <a:p>
            <a:r>
              <a:rPr lang="zh-CN" altLang="en-US"/>
              <a:t>2）只能够支持map和reduce方法；</a:t>
            </a:r>
            <a:endParaRPr lang="zh-CN" altLang="en-US"/>
          </a:p>
          <a:p>
            <a:r>
              <a:rPr lang="zh-CN" altLang="en-US"/>
              <a:t>3）执行效率低下；</a:t>
            </a:r>
            <a:endParaRPr lang="zh-CN" altLang="en-US"/>
          </a:p>
          <a:p>
            <a:r>
              <a:rPr lang="zh-CN" altLang="en-US"/>
              <a:t>4）不适合迭代多次、交互式、流式的处理；</a:t>
            </a:r>
            <a:endParaRPr lang="zh-CN" altLang="en-US"/>
          </a:p>
          <a:p>
            <a:endParaRPr lang="zh-CN" altLang="en-US"/>
          </a:p>
          <a:p>
            <a:r>
              <a:rPr lang="zh-CN" altLang="en-US"/>
              <a:t>框架多样化：</a:t>
            </a:r>
            <a:endParaRPr lang="zh-CN" altLang="en-US"/>
          </a:p>
          <a:p>
            <a:r>
              <a:rPr lang="zh-CN" altLang="en-US"/>
              <a:t>1）批处理（离线）：MapReduce、Hive、Pig</a:t>
            </a:r>
            <a:endParaRPr lang="zh-CN" altLang="en-US"/>
          </a:p>
          <a:p>
            <a:r>
              <a:rPr lang="zh-CN" altLang="en-US"/>
              <a:t>2）流式处理（实时）： Storm、JStorm</a:t>
            </a:r>
            <a:endParaRPr lang="zh-CN" altLang="en-US"/>
          </a:p>
          <a:p>
            <a:r>
              <a:rPr lang="zh-CN" altLang="en-US"/>
              <a:t>3）交互式计算：Impala</a:t>
            </a:r>
            <a:endParaRPr lang="zh-CN" altLang="en-US"/>
          </a:p>
          <a:p>
            <a:endParaRPr lang="zh-CN" altLang="en-US"/>
          </a:p>
          <a:p>
            <a:r>
              <a:rPr lang="zh-CN" altLang="en-US"/>
              <a:t>学习、运维成本无形中都提高了很多</a:t>
            </a:r>
            <a:endParaRPr lang="zh-CN" altLang="en-US"/>
          </a:p>
          <a:p>
            <a:endParaRPr lang="zh-CN" altLang="en-US"/>
          </a:p>
          <a:p>
            <a:r>
              <a:rPr lang="zh-CN" altLang="en-US"/>
              <a:t>===&gt; Spark </a:t>
            </a:r>
            <a:endParaRPr lang="zh-CN" altLang="en-US"/>
          </a:p>
          <a:p>
            <a:endParaRPr lang="zh-CN" altLang="en-US"/>
          </a:p>
          <a:p>
            <a:r>
              <a:rPr lang="zh-CN" altLang="en-US"/>
              <a:t>~~~~~~~~~~~~~~~~~~~~~~~~~~~~~~~~~~~~~~~~~~~~~~</a:t>
            </a:r>
            <a:endParaRPr lang="zh-CN" altLang="en-US"/>
          </a:p>
          <a:p>
            <a:endParaRPr lang="zh-CN" altLang="en-US"/>
          </a:p>
          <a:p>
            <a:r>
              <a:rPr lang="zh-CN" altLang="en-US"/>
              <a:t>BDAS:Berkeley Data Analytics Stack</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前置要求：</a:t>
            </a:r>
            <a:endParaRPr lang="zh-CN" altLang="en-US"/>
          </a:p>
          <a:p>
            <a:r>
              <a:rPr lang="zh-CN" altLang="en-US"/>
              <a:t>1）Building Spark using Maven requires Maven 3.3.9 or newer and Java 7+</a:t>
            </a:r>
            <a:endParaRPr lang="zh-CN" altLang="en-US"/>
          </a:p>
          <a:p>
            <a:r>
              <a:rPr lang="zh-CN" altLang="en-US"/>
              <a:t>2）export MAVEN_OPTS="-Xmx2g -XX:ReservedCodeCacheSize=512m"</a:t>
            </a:r>
            <a:endParaRPr lang="zh-CN" altLang="en-US"/>
          </a:p>
          <a:p>
            <a:endParaRPr lang="zh-CN" altLang="en-US"/>
          </a:p>
          <a:p>
            <a:r>
              <a:rPr lang="zh-CN" altLang="en-US"/>
              <a:t>mvn编译命令：</a:t>
            </a:r>
            <a:endParaRPr lang="zh-CN" altLang="en-US"/>
          </a:p>
          <a:p>
            <a:r>
              <a:rPr lang="zh-CN" altLang="en-US"/>
              <a:t>./build/mvn -Pyarn -Phadoop-2.4 -Dhadoop.version=2.4.0 -DskipTests clean package</a:t>
            </a:r>
            <a:endParaRPr lang="zh-CN" altLang="en-US"/>
          </a:p>
          <a:p>
            <a:r>
              <a:rPr lang="zh-CN" altLang="en-US"/>
              <a:t>  前提：需要对maven有一定的了解(pom.xml)</a:t>
            </a:r>
            <a:endParaRPr lang="zh-CN" altLang="en-US"/>
          </a:p>
          <a:p>
            <a:endParaRPr lang="zh-CN" altLang="en-US"/>
          </a:p>
          <a:p>
            <a:r>
              <a:rPr lang="zh-CN" altLang="en-US"/>
              <a:t>&lt;properties&gt;</a:t>
            </a:r>
            <a:endParaRPr lang="zh-CN" altLang="en-US"/>
          </a:p>
          <a:p>
            <a:r>
              <a:rPr lang="zh-CN" altLang="en-US"/>
              <a:t>    &lt;hadoop.version&gt;2.2.0&lt;/hadoop.version&gt;</a:t>
            </a:r>
            <a:endParaRPr lang="zh-CN" altLang="en-US"/>
          </a:p>
          <a:p>
            <a:r>
              <a:rPr lang="zh-CN" altLang="en-US"/>
              <a:t>    &lt;protobuf.version&gt;2.5.0&lt;/protobuf.version&gt;</a:t>
            </a:r>
            <a:endParaRPr lang="zh-CN" altLang="en-US"/>
          </a:p>
          <a:p>
            <a:r>
              <a:rPr lang="zh-CN" altLang="en-US"/>
              <a:t>    &lt;yarn.version&gt;${hadoop.version}&lt;/yarn.version&gt;</a:t>
            </a:r>
            <a:endParaRPr lang="zh-CN" altLang="en-US"/>
          </a:p>
          <a:p>
            <a:r>
              <a:rPr lang="zh-CN" altLang="en-US"/>
              <a:t>&lt;/properties&gt;</a:t>
            </a:r>
            <a:endParaRPr lang="zh-CN" altLang="en-US"/>
          </a:p>
          <a:p>
            <a:endParaRPr lang="zh-CN" altLang="en-US"/>
          </a:p>
          <a:p>
            <a:r>
              <a:rPr lang="zh-CN" altLang="en-US"/>
              <a:t>&lt;profile&gt;</a:t>
            </a:r>
            <a:endParaRPr lang="zh-CN" altLang="en-US"/>
          </a:p>
          <a:p>
            <a:r>
              <a:rPr lang="zh-CN" altLang="en-US"/>
              <a:t>  &lt;id&gt;hadoop-2.6&lt;/id&gt;</a:t>
            </a:r>
            <a:endParaRPr lang="zh-CN" altLang="en-US"/>
          </a:p>
          <a:p>
            <a:r>
              <a:rPr lang="zh-CN" altLang="en-US"/>
              <a:t>  &lt;properties&gt;</a:t>
            </a:r>
            <a:endParaRPr lang="zh-CN" altLang="en-US"/>
          </a:p>
          <a:p>
            <a:r>
              <a:rPr lang="zh-CN" altLang="en-US"/>
              <a:t>    &lt;hadoop.version&gt;2.6.4&lt;/hadoop.version&gt;</a:t>
            </a:r>
            <a:endParaRPr lang="zh-CN" altLang="en-US"/>
          </a:p>
          <a:p>
            <a:r>
              <a:rPr lang="zh-CN" altLang="en-US"/>
              <a:t>    &lt;jets3t.version&gt;0.9.3&lt;/jets3t.version&gt;</a:t>
            </a:r>
            <a:endParaRPr lang="zh-CN" altLang="en-US"/>
          </a:p>
          <a:p>
            <a:r>
              <a:rPr lang="zh-CN" altLang="en-US"/>
              <a:t>    &lt;zookeeper.version&gt;3.4.6&lt;/zookeeper.version&gt;</a:t>
            </a:r>
            <a:endParaRPr lang="zh-CN" altLang="en-US"/>
          </a:p>
          <a:p>
            <a:r>
              <a:rPr lang="zh-CN" altLang="en-US"/>
              <a:t>    &lt;curator.version&gt;2.6.0&lt;/curator.version&gt;</a:t>
            </a:r>
            <a:endParaRPr lang="zh-CN" altLang="en-US"/>
          </a:p>
          <a:p>
            <a:r>
              <a:rPr lang="zh-CN" altLang="en-US"/>
              <a:t>  &lt;/properties&gt;</a:t>
            </a:r>
            <a:endParaRPr lang="zh-CN" altLang="en-US"/>
          </a:p>
          <a:p>
            <a:r>
              <a:rPr lang="zh-CN" altLang="en-US"/>
              <a:t>&lt;/profile&gt;</a:t>
            </a:r>
            <a:endParaRPr lang="zh-CN" altLang="en-US"/>
          </a:p>
          <a:p>
            <a:endParaRPr lang="zh-CN" altLang="en-US"/>
          </a:p>
          <a:p>
            <a:r>
              <a:rPr lang="zh-CN" altLang="en-US"/>
              <a:t>./build/mvn -Pyarn -Phadoop-2.6 -Phive -Phive-thriftserver -Dhadoop.version=2.6.0-cdh5.7.0 -DskipTests clean package</a:t>
            </a:r>
            <a:endParaRPr lang="zh-CN" altLang="en-US"/>
          </a:p>
          <a:p>
            <a:endParaRPr lang="zh-CN" altLang="en-US"/>
          </a:p>
          <a:p>
            <a:r>
              <a:rPr lang="zh-CN" altLang="en-US"/>
              <a:t>#推荐使用</a:t>
            </a:r>
            <a:endParaRPr lang="zh-CN" altLang="en-US"/>
          </a:p>
          <a:p>
            <a:r>
              <a:rPr lang="zh-CN" altLang="en-US"/>
              <a:t>./dev/make-distribution.sh --name 2.6.0-cdh5.7.0 --tgz  -Pyarn -Phadoop-2.6 -Phive -Phive-thriftserver -Dhadoop.version=2.6.0-cdh5.7.0</a:t>
            </a:r>
            <a:endParaRPr lang="zh-CN" altLang="en-US"/>
          </a:p>
          <a:p>
            <a:endParaRPr lang="zh-CN" altLang="en-US"/>
          </a:p>
          <a:p>
            <a:r>
              <a:rPr lang="zh-CN" altLang="en-US"/>
              <a:t>编译完成后：</a:t>
            </a:r>
            <a:endParaRPr lang="zh-CN" altLang="en-US"/>
          </a:p>
          <a:p>
            <a:r>
              <a:rPr lang="zh-CN" altLang="en-US"/>
              <a:t>spark-$VERSION-bin-$NAME.tgz</a:t>
            </a:r>
            <a:endParaRPr lang="zh-CN" altLang="en-US"/>
          </a:p>
          <a:p>
            <a:endParaRPr lang="zh-CN" altLang="en-US"/>
          </a:p>
          <a:p>
            <a:r>
              <a:rPr lang="zh-CN" altLang="en-US"/>
              <a:t>spark-2.1.0-bin-2.6.0-cdh5.7.0.tgz</a:t>
            </a:r>
            <a:endParaRPr lang="zh-CN" altLang="en-US"/>
          </a:p>
          <a:p>
            <a:endParaRPr lang="zh-CN" altLang="en-US"/>
          </a:p>
          <a:p>
            <a:endParaRPr lang="zh-CN" altLang="en-US"/>
          </a:p>
          <a:p>
            <a:r>
              <a:rPr lang="zh-CN" altLang="en-US"/>
              <a:t>编译时填坑：</a:t>
            </a:r>
            <a:endParaRPr lang="zh-CN" altLang="en-US"/>
          </a:p>
          <a:p>
            <a:endParaRPr lang="zh-CN" altLang="en-US"/>
          </a:p>
          <a:p>
            <a:r>
              <a:rPr lang="zh-CN" altLang="en-US"/>
              <a:t>[ERROR] Failed to execute goal on project spark-launcher_2.11: Could not resolve dependencies for project org.apache.spark:spark-launcher_2.11:jar:2.1.0: Could not find artifact org.apache.hadoop:hadoop-client:jar:2.6.0-cdh5.7.0 in central (https://repo1.maven.org/maven2) -&gt; [Help 1]</a:t>
            </a:r>
            <a:endParaRPr lang="zh-CN" altLang="en-US"/>
          </a:p>
          <a:p>
            <a:endParaRPr lang="zh-CN" altLang="en-US"/>
          </a:p>
          <a:p>
            <a:endParaRPr lang="zh-CN" altLang="en-US"/>
          </a:p>
          <a:p>
            <a:r>
              <a:rPr lang="zh-CN" altLang="en-US"/>
              <a:t>解决办法：</a:t>
            </a:r>
            <a:endParaRPr lang="zh-CN" altLang="en-US"/>
          </a:p>
          <a:p>
            <a:endParaRPr lang="zh-CN" altLang="en-US"/>
          </a:p>
          <a:p>
            <a:r>
              <a:rPr lang="zh-CN" altLang="en-US"/>
              <a:t>&lt;repositories&gt;</a:t>
            </a:r>
            <a:endParaRPr lang="zh-CN" altLang="en-US"/>
          </a:p>
          <a:p>
            <a:r>
              <a:rPr lang="en-US" altLang="zh-CN"/>
              <a:t>.......</a:t>
            </a:r>
            <a:endParaRPr lang="zh-CN" altLang="en-US"/>
          </a:p>
          <a:p>
            <a:r>
              <a:rPr lang="zh-CN" altLang="en-US">
                <a:sym typeface="+mn-ea"/>
              </a:rPr>
              <a:t>  &lt;repository&gt;</a:t>
            </a:r>
            <a:endParaRPr lang="zh-CN" altLang="en-US"/>
          </a:p>
          <a:p>
            <a:r>
              <a:rPr lang="zh-CN" altLang="en-US">
                <a:sym typeface="+mn-ea"/>
              </a:rPr>
              <a:t>      &lt;id&gt;cloudera&lt;/id&gt;</a:t>
            </a:r>
            <a:endParaRPr lang="zh-CN" altLang="en-US"/>
          </a:p>
          <a:p>
            <a:r>
              <a:rPr lang="zh-CN" altLang="en-US">
                <a:sym typeface="+mn-ea"/>
              </a:rPr>
              <a:t>      &lt;name&gt;cloudera Repository&lt;/name&gt;</a:t>
            </a:r>
            <a:endParaRPr lang="zh-CN" altLang="en-US"/>
          </a:p>
          <a:p>
            <a:r>
              <a:rPr lang="zh-CN" altLang="en-US">
                <a:sym typeface="+mn-ea"/>
              </a:rPr>
              <a:t>      &lt;url&gt;https://repository.cloudera.com/artifactory/cloudera-repos&lt;/url&gt;</a:t>
            </a:r>
            <a:endParaRPr lang="zh-CN" altLang="en-US"/>
          </a:p>
          <a:p>
            <a:r>
              <a:rPr lang="zh-CN" altLang="en-US">
                <a:sym typeface="+mn-ea"/>
              </a:rPr>
              <a:t>   &lt;/repository&gt;</a:t>
            </a:r>
            <a:endParaRPr lang="zh-CN" altLang="en-US"/>
          </a:p>
          <a:p>
            <a:r>
              <a:rPr lang="en-US" altLang="zh-CN">
                <a:sym typeface="+mn-ea"/>
              </a:rPr>
              <a:t>.......</a:t>
            </a:r>
            <a:endParaRPr lang="zh-CN" altLang="en-US"/>
          </a:p>
          <a:p>
            <a:r>
              <a:rPr lang="zh-CN" altLang="en-US"/>
              <a:t>&lt;/repositories&gt;</a:t>
            </a:r>
            <a:endParaRPr lang="zh-CN" altLang="en-US"/>
          </a:p>
          <a:p>
            <a:endParaRPr lang="zh-CN" altLang="en-US"/>
          </a:p>
          <a:p>
            <a:endParaRPr lang="zh-CN" altLang="en-US"/>
          </a:p>
          <a:p>
            <a:r>
              <a:rPr lang="zh-CN" altLang="en-US"/>
              <a:t>先设置maven的内存，不然会有问题，直接设置临时的</a:t>
            </a:r>
            <a:endParaRPr lang="zh-CN" altLang="en-US"/>
          </a:p>
          <a:p>
            <a:endParaRPr lang="zh-CN" altLang="en-US"/>
          </a:p>
          <a:p>
            <a:r>
              <a:rPr lang="zh-CN" altLang="en-US"/>
              <a:t>export MAVEN_OPTS="-Xmx2g -XX:ReservedCodeCacheSize=512m"</a:t>
            </a:r>
            <a:endParaRPr lang="zh-CN" altLang="en-US"/>
          </a:p>
          <a:p>
            <a:endParaRPr lang="zh-CN" altLang="en-US"/>
          </a:p>
          <a:p>
            <a:r>
              <a:rPr lang="en-US" altLang="zh-CN"/>
              <a:t>==========================================================================</a:t>
            </a:r>
            <a:endParaRPr lang="en-US" altLang="zh-CN"/>
          </a:p>
          <a:p>
            <a:endParaRPr lang="en-US" altLang="zh-CN"/>
          </a:p>
          <a:p>
            <a:r>
              <a:rPr lang="zh-CN" altLang="en-US"/>
              <a:t>./dev/make-distribution.sh \</a:t>
            </a:r>
            <a:endParaRPr lang="zh-CN" altLang="en-US"/>
          </a:p>
          <a:p>
            <a:r>
              <a:rPr lang="zh-CN" altLang="en-US"/>
              <a:t>--name 2.6.0-cdh5.7.0  \</a:t>
            </a:r>
            <a:endParaRPr lang="zh-CN" altLang="en-US"/>
          </a:p>
          <a:p>
            <a:r>
              <a:rPr lang="zh-CN" altLang="en-US"/>
              <a:t>--tgz  \</a:t>
            </a:r>
            <a:endParaRPr lang="zh-CN" altLang="en-US"/>
          </a:p>
          <a:p>
            <a:r>
              <a:rPr lang="zh-CN" altLang="en-US"/>
              <a:t>-Pyarn -Phadoop-2.6 \</a:t>
            </a:r>
            <a:endParaRPr lang="zh-CN" altLang="en-US"/>
          </a:p>
          <a:p>
            <a:r>
              <a:rPr lang="zh-CN" altLang="en-US"/>
              <a:t>-Phive -Phive-thriftserver \</a:t>
            </a:r>
            <a:endParaRPr lang="zh-CN" altLang="en-US"/>
          </a:p>
          <a:p>
            <a:r>
              <a:rPr lang="zh-CN" altLang="en-US"/>
              <a:t>-Dhadoop.version=2.6.0-cdh5.7.0</a:t>
            </a:r>
            <a:endParaRPr lang="zh-CN" altLang="en-US"/>
          </a:p>
          <a:p>
            <a:endParaRPr lang="zh-CN" altLang="en-US"/>
          </a:p>
          <a:p>
            <a:endParaRPr lang="zh-CN" altLang="en-US"/>
          </a:p>
          <a:p>
            <a:r>
              <a:rPr lang="zh-CN" altLang="en-US"/>
              <a:t>如果在编译过程中，你看到的异常信息不是太明显/看不太懂</a:t>
            </a:r>
            <a:endParaRPr lang="zh-CN" altLang="en-US"/>
          </a:p>
          <a:p>
            <a:r>
              <a:rPr lang="zh-CN" altLang="en-US"/>
              <a:t>编译命令后 -X ，就能看到更详细的编译信息</a:t>
            </a:r>
            <a:endParaRPr lang="zh-CN" altLang="en-US"/>
          </a:p>
          <a:p>
            <a:endParaRPr lang="zh-CN" altLang="en-US"/>
          </a:p>
          <a:p>
            <a:r>
              <a:rPr lang="zh-CN" altLang="en-US"/>
              <a:t>Failed to execute goal on project spark-launcher_2.11: </a:t>
            </a:r>
            <a:endParaRPr lang="zh-CN" altLang="en-US"/>
          </a:p>
          <a:p>
            <a:r>
              <a:rPr lang="zh-CN" altLang="en-US"/>
              <a:t>Could not resolve dependencies for project org.apache.spark:spark-launcher_2.11:jar:2.1.0: </a:t>
            </a:r>
            <a:endParaRPr lang="zh-CN" altLang="en-US"/>
          </a:p>
          <a:p>
            <a:r>
              <a:rPr lang="zh-CN" altLang="en-US"/>
              <a:t>Could not find artifact org.apache.hadoop:hadoop-client:jar:2.6.0-cdh5.7.0 </a:t>
            </a:r>
            <a:endParaRPr lang="zh-CN" altLang="en-US"/>
          </a:p>
          <a:p>
            <a:r>
              <a:rPr lang="zh-CN" altLang="en-US"/>
              <a:t>in central (https://repo1.maven.org/maven2) -&gt; [Help 1]</a:t>
            </a:r>
            <a:endParaRPr lang="zh-CN" altLang="en-US"/>
          </a:p>
          <a:p>
            <a:endParaRPr lang="zh-CN" altLang="en-US"/>
          </a:p>
          <a:p>
            <a:r>
              <a:rPr lang="zh-CN" altLang="en-US"/>
              <a:t>坑一：pom.xml添加：</a:t>
            </a:r>
            <a:endParaRPr lang="zh-CN" altLang="en-US"/>
          </a:p>
          <a:p>
            <a:r>
              <a:rPr lang="zh-CN" altLang="en-US"/>
              <a:t>&lt;repository&gt;</a:t>
            </a:r>
            <a:endParaRPr lang="zh-CN" altLang="en-US"/>
          </a:p>
          <a:p>
            <a:r>
              <a:rPr lang="zh-CN" altLang="en-US"/>
              <a:t>    &lt;id&gt;cloudera&lt;/id&gt;</a:t>
            </a:r>
            <a:endParaRPr lang="zh-CN" altLang="en-US"/>
          </a:p>
          <a:p>
            <a:r>
              <a:rPr lang="zh-CN" altLang="en-US"/>
              <a:t>    &lt;url&gt;https://repository.cloudera.com/artifactory/cloudera-repos/&lt;/url&gt;</a:t>
            </a:r>
            <a:endParaRPr lang="zh-CN" altLang="en-US"/>
          </a:p>
          <a:p>
            <a:r>
              <a:rPr lang="zh-CN" altLang="en-US"/>
              <a:t>&lt;/repository&gt;</a:t>
            </a:r>
            <a:endParaRPr lang="zh-CN" altLang="en-US"/>
          </a:p>
          <a:p>
            <a:endParaRPr lang="zh-CN" altLang="en-US"/>
          </a:p>
          <a:p>
            <a:r>
              <a:rPr lang="zh-CN" altLang="en-US"/>
              <a:t>坑二：</a:t>
            </a:r>
            <a:endParaRPr lang="zh-CN" altLang="en-US"/>
          </a:p>
          <a:p>
            <a:r>
              <a:rPr lang="zh-CN" altLang="en-US"/>
              <a:t>export MAVEN_OPTS="-Xmx2g -XX:ReservedCodeCacheSize=512m -XX:MaxPermSize=512M"</a:t>
            </a:r>
            <a:endParaRPr lang="zh-CN" altLang="en-US"/>
          </a:p>
          <a:p>
            <a:r>
              <a:rPr lang="zh-CN" altLang="en-US"/>
              <a:t>注意点：</a:t>
            </a:r>
            <a:endParaRPr lang="zh-CN" altLang="en-US"/>
          </a:p>
          <a:p>
            <a:r>
              <a:rPr lang="zh-CN" altLang="en-US"/>
              <a:t>	有些同学是阿里云的机器，但是你这机器的内存可能有限的，建议你们vm至少2-4G</a:t>
            </a:r>
            <a:endParaRPr lang="zh-CN" altLang="en-US"/>
          </a:p>
          <a:p>
            <a:r>
              <a:rPr lang="zh-CN" altLang="en-US"/>
              <a:t>	VM：8G</a:t>
            </a:r>
            <a:endParaRPr lang="zh-CN" altLang="en-US"/>
          </a:p>
          <a:p>
            <a:endParaRPr lang="zh-CN" altLang="en-US"/>
          </a:p>
          <a:p>
            <a:r>
              <a:rPr lang="zh-CN" altLang="en-US"/>
              <a:t>[info] Java HotSpot(TM) 64-Bit Server VM warning: INFO: os::commit_memory(0x00000000e8f84000, 18800640, 0) failed; error='无法分配内存' (errno=12)</a:t>
            </a:r>
            <a:endParaRPr lang="zh-CN" altLang="en-US"/>
          </a:p>
          <a:p>
            <a:r>
              <a:rPr lang="zh-CN" altLang="en-US"/>
              <a:t>[info] #</a:t>
            </a:r>
            <a:endParaRPr lang="zh-CN" altLang="en-US"/>
          </a:p>
          <a:p>
            <a:r>
              <a:rPr lang="zh-CN" altLang="en-US"/>
              <a:t>[info] # There is insufficient memory for the Java Runtime Environment to continue.</a:t>
            </a:r>
            <a:endParaRPr lang="zh-CN" altLang="en-US"/>
          </a:p>
          <a:p>
            <a:r>
              <a:rPr lang="zh-CN" altLang="en-US"/>
              <a:t>[info] # Native memory allocation (malloc) failed to allocate 18800640 bytes for committing reserved memory.</a:t>
            </a:r>
            <a:endParaRPr lang="zh-CN" altLang="en-US"/>
          </a:p>
          <a:p>
            <a:r>
              <a:rPr lang="zh-CN" altLang="en-US"/>
              <a:t>[info] # An error report file with more information is saved as:</a:t>
            </a:r>
            <a:endParaRPr lang="zh-CN" altLang="en-US"/>
          </a:p>
          <a:p>
            <a:r>
              <a:rPr lang="zh-CN" altLang="en-US"/>
              <a:t>[info] # /home/hadoop/source/spark-2.1.0/hs_err_pid4764.log</a:t>
            </a:r>
            <a:endParaRPr lang="zh-CN" altLang="en-US"/>
          </a:p>
          <a:p>
            <a:endParaRPr lang="zh-CN" altLang="en-US"/>
          </a:p>
          <a:p>
            <a:endParaRPr lang="zh-CN" altLang="en-US"/>
          </a:p>
          <a:p>
            <a:endParaRPr lang="zh-CN" altLang="en-US"/>
          </a:p>
          <a:p>
            <a:r>
              <a:rPr lang="zh-CN" altLang="en-US"/>
              <a:t>坑三：</a:t>
            </a:r>
            <a:endParaRPr lang="zh-CN" altLang="en-US"/>
          </a:p>
          <a:p>
            <a:r>
              <a:rPr lang="zh-CN" altLang="en-US"/>
              <a:t>如果编译的是scala版本是2.10</a:t>
            </a:r>
            <a:endParaRPr lang="zh-CN" altLang="en-US"/>
          </a:p>
          <a:p>
            <a:r>
              <a:rPr lang="zh-CN" altLang="en-US"/>
              <a:t>./dev/change-scala-version.sh 2.10</a:t>
            </a:r>
            <a:endParaRPr lang="zh-CN" altLang="en-US"/>
          </a:p>
          <a:p>
            <a:endParaRPr lang="zh-CN" altLang="en-US"/>
          </a:p>
          <a:p>
            <a:r>
              <a:rPr lang="zh-CN" altLang="en-US"/>
              <a:t>./dev/change-scala-version.sh 2.11</a:t>
            </a:r>
            <a:endParaRPr lang="zh-CN" altLang="en-US"/>
          </a:p>
          <a:p>
            <a:endParaRPr lang="zh-CN" altLang="en-US"/>
          </a:p>
          <a:p>
            <a:endParaRPr lang="zh-CN" altLang="en-US"/>
          </a:p>
          <a:p>
            <a:r>
              <a:rPr lang="zh-CN" altLang="en-US"/>
              <a:t>坑四：</a:t>
            </a:r>
            <a:endParaRPr lang="zh-CN" altLang="en-US"/>
          </a:p>
          <a:p>
            <a:r>
              <a:rPr lang="zh-CN" altLang="en-US"/>
              <a:t>was cached in the local repository, </a:t>
            </a:r>
            <a:endParaRPr lang="zh-CN" altLang="en-US"/>
          </a:p>
          <a:p>
            <a:r>
              <a:rPr lang="zh-CN" altLang="en-US"/>
              <a:t>resolution will not be reattempted until the update interval of nexus has elapsed or updates are forced  </a:t>
            </a:r>
            <a:endParaRPr lang="zh-CN" altLang="en-US"/>
          </a:p>
          <a:p>
            <a:endParaRPr lang="zh-CN" altLang="en-US"/>
          </a:p>
          <a:p>
            <a:r>
              <a:rPr lang="zh-CN" altLang="en-US"/>
              <a:t>1） 去仓库把 xxx.lastUpdated文件全部删除，重新执行maven命令</a:t>
            </a:r>
            <a:endParaRPr lang="zh-CN" altLang="en-US"/>
          </a:p>
          <a:p>
            <a:r>
              <a:rPr lang="zh-CN" altLang="en-US"/>
              <a:t>2） 编译命令后面 -U </a:t>
            </a:r>
            <a:endParaRPr lang="zh-CN" altLang="en-US"/>
          </a:p>
          <a:p>
            <a:endParaRPr lang="zh-CN" altLang="en-US"/>
          </a:p>
          <a:p>
            <a:endParaRPr lang="zh-CN" altLang="en-US"/>
          </a:p>
          <a:p>
            <a:r>
              <a:rPr lang="zh-CN" altLang="en-US"/>
              <a:t>有条件的小伙伴可以使用VPN，然后再进行编译，这会顺畅很多很多</a:t>
            </a:r>
            <a:endParaRPr lang="zh-CN" altLang="en-US"/>
          </a:p>
          <a:p>
            <a:endParaRPr lang="zh-CN" altLang="en-US"/>
          </a:p>
          <a:p>
            <a:endParaRPr lang="zh-CN" altLang="en-US"/>
          </a:p>
          <a:p>
            <a:r>
              <a:rPr lang="en-US" altLang="zh-CN"/>
              <a:t>==========================================================================</a:t>
            </a:r>
            <a:endParaRPr lang="zh-CN" altLang="en-US"/>
          </a:p>
          <a:p>
            <a:endParaRPr lang="zh-CN" altLang="en-US"/>
          </a:p>
          <a:p>
            <a:r>
              <a:rPr lang="zh-CN" altLang="en-US"/>
              <a:t>Spark Standalone模式的架构和Hadoop HDFS/YARN很类似的</a:t>
            </a:r>
            <a:endParaRPr lang="zh-CN" altLang="en-US"/>
          </a:p>
          <a:p>
            <a:r>
              <a:rPr lang="zh-CN" altLang="en-US"/>
              <a:t>1 master + n worker</a:t>
            </a:r>
            <a:endParaRPr lang="zh-CN" altLang="en-US"/>
          </a:p>
          <a:p>
            <a:endParaRPr lang="zh-CN" altLang="en-US"/>
          </a:p>
          <a:p>
            <a:r>
              <a:rPr lang="zh-CN" altLang="en-US"/>
              <a:t>spark-env.sh</a:t>
            </a:r>
            <a:endParaRPr lang="zh-CN" altLang="en-US"/>
          </a:p>
          <a:p>
            <a:r>
              <a:rPr lang="zh-CN" altLang="en-US"/>
              <a:t>SPARK_MASTER_HOST=hadoop001</a:t>
            </a:r>
            <a:endParaRPr lang="zh-CN" altLang="en-US"/>
          </a:p>
          <a:p>
            <a:r>
              <a:rPr lang="zh-CN" altLang="en-US"/>
              <a:t>SPARK_WORKER_CORES=2</a:t>
            </a:r>
            <a:endParaRPr lang="zh-CN" altLang="en-US"/>
          </a:p>
          <a:p>
            <a:r>
              <a:rPr lang="zh-CN" altLang="en-US"/>
              <a:t>SPARK_WORKER_MEMORY=2g</a:t>
            </a:r>
            <a:endParaRPr lang="zh-CN" altLang="en-US"/>
          </a:p>
          <a:p>
            <a:r>
              <a:rPr lang="zh-CN" altLang="en-US"/>
              <a:t>SPARK_WORKER_INSTANCES=1</a:t>
            </a:r>
            <a:endParaRPr lang="zh-CN" altLang="en-US"/>
          </a:p>
          <a:p>
            <a:endParaRPr lang="zh-CN" altLang="en-US"/>
          </a:p>
          <a:p>
            <a:r>
              <a:rPr lang="zh-CN" altLang="en-US"/>
              <a:t>hadoop1 : master</a:t>
            </a:r>
            <a:endParaRPr lang="zh-CN" altLang="en-US"/>
          </a:p>
          <a:p>
            <a:r>
              <a:rPr lang="zh-CN" altLang="en-US"/>
              <a:t>hadoop2 : worker</a:t>
            </a:r>
            <a:endParaRPr lang="zh-CN" altLang="en-US"/>
          </a:p>
          <a:p>
            <a:r>
              <a:rPr lang="zh-CN" altLang="en-US"/>
              <a:t>hadoop3 : worker</a:t>
            </a:r>
            <a:endParaRPr lang="zh-CN" altLang="en-US"/>
          </a:p>
          <a:p>
            <a:r>
              <a:rPr lang="zh-CN" altLang="en-US"/>
              <a:t>hadoop4 : worker</a:t>
            </a:r>
            <a:endParaRPr lang="zh-CN" altLang="en-US"/>
          </a:p>
          <a:p>
            <a:r>
              <a:rPr lang="zh-CN" altLang="en-US"/>
              <a:t>...</a:t>
            </a:r>
            <a:endParaRPr lang="zh-CN" altLang="en-US"/>
          </a:p>
          <a:p>
            <a:r>
              <a:rPr lang="zh-CN" altLang="en-US"/>
              <a:t>hadoop10 : worker</a:t>
            </a:r>
            <a:endParaRPr lang="zh-CN" altLang="en-US"/>
          </a:p>
          <a:p>
            <a:endParaRPr lang="zh-CN" altLang="en-US"/>
          </a:p>
          <a:p>
            <a:r>
              <a:rPr lang="zh-CN" altLang="en-US"/>
              <a:t>slaves:</a:t>
            </a:r>
            <a:endParaRPr lang="zh-CN" altLang="en-US"/>
          </a:p>
          <a:p>
            <a:r>
              <a:rPr lang="zh-CN" altLang="en-US"/>
              <a:t>hadoop2</a:t>
            </a:r>
            <a:endParaRPr lang="zh-CN" altLang="en-US"/>
          </a:p>
          <a:p>
            <a:r>
              <a:rPr lang="zh-CN" altLang="en-US"/>
              <a:t>hadoop3</a:t>
            </a:r>
            <a:endParaRPr lang="zh-CN" altLang="en-US"/>
          </a:p>
          <a:p>
            <a:r>
              <a:rPr lang="zh-CN" altLang="en-US"/>
              <a:t>hadoop4</a:t>
            </a:r>
            <a:endParaRPr lang="zh-CN" altLang="en-US"/>
          </a:p>
          <a:p>
            <a:r>
              <a:rPr lang="zh-CN" altLang="en-US"/>
              <a:t>....</a:t>
            </a:r>
            <a:endParaRPr lang="zh-CN" altLang="en-US"/>
          </a:p>
          <a:p>
            <a:r>
              <a:rPr lang="zh-CN" altLang="en-US"/>
              <a:t>hadoop10</a:t>
            </a:r>
            <a:endParaRPr lang="zh-CN" altLang="en-US"/>
          </a:p>
          <a:p>
            <a:endParaRPr lang="zh-CN" altLang="en-US"/>
          </a:p>
          <a:p>
            <a:r>
              <a:rPr lang="zh-CN" altLang="en-US"/>
              <a:t>==&gt; start-all.sh   会在 hadoop1机器上启动master进程，在slaves文件配置的所有hostname的机器上启动worker进程</a:t>
            </a:r>
            <a:endParaRPr lang="zh-CN" altLang="en-US"/>
          </a:p>
          <a:p>
            <a:endParaRPr lang="zh-CN" altLang="en-US"/>
          </a:p>
          <a:p>
            <a:endParaRPr lang="zh-CN" altLang="en-US"/>
          </a:p>
          <a:p>
            <a:r>
              <a:rPr lang="zh-CN" altLang="en-US"/>
              <a:t>Spark WordCount统计</a:t>
            </a:r>
            <a:endParaRPr lang="zh-CN" altLang="en-US"/>
          </a:p>
          <a:p>
            <a:r>
              <a:rPr lang="zh-CN" altLang="en-US"/>
              <a:t>val file = spark.sparkContext.textFile("file:///home/hadoop/data/wc.txt")</a:t>
            </a:r>
            <a:endParaRPr lang="zh-CN" altLang="en-US"/>
          </a:p>
          <a:p>
            <a:r>
              <a:rPr lang="zh-CN" altLang="en-US"/>
              <a:t>val wordCounts = file.flatMap(line =&gt; line.split(",")).map((word =&gt; (word, 1))).reduceByKey(_ + _)  </a:t>
            </a:r>
            <a:r>
              <a:rPr lang="en-US" altLang="zh-CN"/>
              <a:t>#</a:t>
            </a:r>
            <a:r>
              <a:rPr lang="zh-CN" altLang="en-US">
                <a:sym typeface="+mn-ea"/>
              </a:rPr>
              <a:t>reduceByKey </a:t>
            </a:r>
            <a:r>
              <a:rPr lang="en-US" altLang="zh-CN">
                <a:sym typeface="+mn-ea"/>
              </a:rPr>
              <a:t>: </a:t>
            </a:r>
            <a:r>
              <a:rPr lang="zh-CN" altLang="en-US">
                <a:ea typeface="宋体" panose="02010600030101010101" pitchFamily="2" charset="-122"/>
                <a:sym typeface="+mn-ea"/>
              </a:rPr>
              <a:t>意思是把</a:t>
            </a:r>
            <a:r>
              <a:rPr lang="en-US" altLang="zh-CN">
                <a:ea typeface="宋体" panose="02010600030101010101" pitchFamily="2" charset="-122"/>
                <a:sym typeface="+mn-ea"/>
              </a:rPr>
              <a:t>key</a:t>
            </a:r>
            <a:r>
              <a:rPr lang="zh-CN" altLang="en-US">
                <a:ea typeface="宋体" panose="02010600030101010101" pitchFamily="2" charset="-122"/>
                <a:sym typeface="+mn-ea"/>
              </a:rPr>
              <a:t>相同的</a:t>
            </a:r>
            <a:r>
              <a:rPr lang="en-US" altLang="zh-CN">
                <a:ea typeface="宋体" panose="02010600030101010101" pitchFamily="2" charset="-122"/>
                <a:sym typeface="+mn-ea"/>
              </a:rPr>
              <a:t>key-val</a:t>
            </a:r>
            <a:r>
              <a:rPr lang="zh-CN" altLang="en-US">
                <a:ea typeface="宋体" panose="02010600030101010101" pitchFamily="2" charset="-122"/>
                <a:sym typeface="+mn-ea"/>
              </a:rPr>
              <a:t>对的</a:t>
            </a:r>
            <a:r>
              <a:rPr lang="en-US" altLang="zh-CN">
                <a:ea typeface="宋体" panose="02010600030101010101" pitchFamily="2" charset="-122"/>
                <a:sym typeface="+mn-ea"/>
              </a:rPr>
              <a:t>value</a:t>
            </a:r>
            <a:r>
              <a:rPr lang="zh-CN" altLang="en-US">
                <a:ea typeface="宋体" panose="02010600030101010101" pitchFamily="2" charset="-122"/>
                <a:sym typeface="+mn-ea"/>
              </a:rPr>
              <a:t>值累加</a:t>
            </a:r>
            <a:endParaRPr lang="zh-CN" altLang="en-US"/>
          </a:p>
          <a:p>
            <a:r>
              <a:rPr lang="zh-CN" altLang="en-US"/>
              <a:t>wordCounts.collect</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错误一：</a:t>
            </a:r>
            <a:endParaRPr lang="zh-CN" altLang="en-US"/>
          </a:p>
          <a:p>
            <a:r>
              <a:rPr lang="zh-CN" altLang="en-US"/>
              <a:t>+ VERSION='[ERROR] [Help 2] http://cwiki.apache.org/confluence/display/MAVEN/UnresolvableModelException'</a:t>
            </a:r>
            <a:endParaRPr lang="zh-CN" altLang="en-US"/>
          </a:p>
          <a:p>
            <a:endParaRPr lang="zh-CN" altLang="en-US"/>
          </a:p>
          <a:p>
            <a:endParaRPr lang="zh-CN" altLang="en-US"/>
          </a:p>
          <a:p>
            <a:r>
              <a:rPr lang="zh-CN" altLang="en-US"/>
              <a:t>解决办法：</a:t>
            </a:r>
            <a:endParaRPr lang="zh-CN" altLang="en-US"/>
          </a:p>
          <a:p>
            <a:endParaRPr lang="zh-CN" altLang="en-US"/>
          </a:p>
          <a:p>
            <a:endParaRPr lang="zh-CN" altLang="en-US"/>
          </a:p>
          <a:p>
            <a:endParaRPr lang="zh-CN" altLang="en-US"/>
          </a:p>
          <a:p>
            <a:r>
              <a:rPr lang="en-US" altLang="zh-CN"/>
              <a:t>=============================================================================</a:t>
            </a:r>
            <a:endParaRPr lang="en-US" altLang="zh-CN"/>
          </a:p>
          <a:p>
            <a:r>
              <a:rPr lang="en-US" altLang="zh-CN"/>
              <a:t>三、yum命令</a:t>
            </a:r>
            <a:endParaRPr lang="en-US" altLang="zh-CN"/>
          </a:p>
          <a:p>
            <a:r>
              <a:rPr lang="en-US" altLang="zh-CN"/>
              <a:t>yum命令选项</a:t>
            </a:r>
            <a:endParaRPr lang="en-US" altLang="zh-CN"/>
          </a:p>
          <a:p>
            <a:r>
              <a:rPr lang="en-US" altLang="zh-CN"/>
              <a:t>--nogpgcheck：禁止进行gpgcheck</a:t>
            </a:r>
            <a:endParaRPr lang="en-US" altLang="zh-CN"/>
          </a:p>
          <a:p>
            <a:r>
              <a:rPr lang="en-US" altLang="zh-CN"/>
              <a:t>-y: 自动回答为“yes”</a:t>
            </a:r>
            <a:endParaRPr lang="en-US" altLang="zh-CN"/>
          </a:p>
          <a:p>
            <a:r>
              <a:rPr lang="en-US" altLang="zh-CN"/>
              <a:t>-q：静默模式</a:t>
            </a:r>
            <a:endParaRPr lang="en-US" altLang="zh-CN"/>
          </a:p>
          <a:p>
            <a:r>
              <a:rPr lang="en-US" altLang="zh-CN"/>
              <a:t>--disablerepo=repoidglob：临时禁用此处指定的repo</a:t>
            </a:r>
            <a:endParaRPr lang="en-US" altLang="zh-CN"/>
          </a:p>
          <a:p>
            <a:r>
              <a:rPr lang="en-US" altLang="zh-CN"/>
              <a:t>--enablerepo=repoidglob：临时启用此处指定的repo</a:t>
            </a:r>
            <a:endParaRPr lang="en-US" altLang="zh-CN"/>
          </a:p>
          <a:p>
            <a:r>
              <a:rPr lang="en-US" altLang="zh-CN"/>
              <a:t>--noplugins：禁用所有插件</a:t>
            </a:r>
            <a:endParaRPr lang="en-US" altLang="zh-CN"/>
          </a:p>
          <a:p>
            <a:endParaRPr lang="en-US" altLang="zh-CN"/>
          </a:p>
          <a:p>
            <a:r>
              <a:rPr lang="en-US" altLang="zh-CN"/>
              <a:t>yum源列表</a:t>
            </a:r>
            <a:endParaRPr lang="en-US" altLang="zh-CN"/>
          </a:p>
          <a:p>
            <a:r>
              <a:rPr lang="en-US" altLang="zh-CN"/>
              <a:t>yum repolist [all|enabled|disabled]:显示仓库列表</a:t>
            </a:r>
            <a:endParaRPr lang="en-US" altLang="zh-CN"/>
          </a:p>
          <a:p>
            <a:r>
              <a:rPr lang="en-US" altLang="zh-CN"/>
              <a:t>yum grouplist:显示包组</a:t>
            </a:r>
            <a:endParaRPr lang="en-US" altLang="zh-CN"/>
          </a:p>
          <a:p>
            <a:r>
              <a:rPr lang="en-US" altLang="zh-CN"/>
              <a:t>yum list {available|installed|updates} :显示包列表</a:t>
            </a:r>
            <a:endParaRPr lang="en-US" altLang="zh-CN"/>
          </a:p>
          <a:p>
            <a:r>
              <a:rPr lang="en-US" altLang="zh-CN"/>
              <a:t>yum list vsftpd* 显示和vsftpd匹配的包</a:t>
            </a:r>
            <a:endParaRPr lang="en-US" altLang="zh-CN"/>
          </a:p>
          <a:p>
            <a:endParaRPr lang="en-US" altLang="zh-CN"/>
          </a:p>
          <a:p>
            <a:r>
              <a:rPr lang="en-US" altLang="zh-CN"/>
              <a:t>yum安装卸载</a:t>
            </a:r>
            <a:endParaRPr lang="en-US" altLang="zh-CN"/>
          </a:p>
          <a:p>
            <a:r>
              <a:rPr lang="en-US" altLang="zh-CN"/>
              <a:t>yum install package</a:t>
            </a:r>
            <a:endParaRPr lang="en-US" altLang="zh-CN"/>
          </a:p>
          <a:p>
            <a:r>
              <a:rPr lang="en-US" altLang="zh-CN"/>
              <a:t>yum restall package:重做</a:t>
            </a:r>
            <a:endParaRPr lang="en-US" altLang="zh-CN"/>
          </a:p>
          <a:p>
            <a:r>
              <a:rPr lang="en-US" altLang="zh-CN"/>
              <a:t>yum update package：更新包</a:t>
            </a:r>
            <a:endParaRPr lang="en-US" altLang="zh-CN"/>
          </a:p>
          <a:p>
            <a:r>
              <a:rPr lang="en-US" altLang="zh-CN"/>
              <a:t>yum check-update</a:t>
            </a:r>
            <a:endParaRPr lang="en-US" altLang="zh-CN"/>
          </a:p>
          <a:p>
            <a:r>
              <a:rPr lang="en-US" altLang="zh-CN"/>
              <a:t>yum remove package1 [package2]</a:t>
            </a:r>
            <a:endParaRPr lang="en-US" altLang="zh-CN"/>
          </a:p>
          <a:p>
            <a:endParaRPr lang="en-US" altLang="zh-CN"/>
          </a:p>
          <a:p>
            <a:r>
              <a:rPr lang="zh-CN" altLang="en-US"/>
              <a:t>yum查询</a:t>
            </a:r>
            <a:endParaRPr lang="zh-CN" altLang="en-US"/>
          </a:p>
          <a:p>
            <a:r>
              <a:rPr lang="zh-CN" altLang="en-US"/>
              <a:t>yum info 查看程序包信息</a:t>
            </a:r>
            <a:endParaRPr lang="zh-CN" altLang="en-US"/>
          </a:p>
          <a:p>
            <a:r>
              <a:rPr lang="zh-CN" altLang="en-US"/>
              <a:t>yum provides feature1</a:t>
            </a:r>
            <a:endParaRPr lang="zh-CN" altLang="en-US"/>
          </a:p>
          <a:p>
            <a:r>
              <a:rPr lang="zh-CN" altLang="en-US"/>
              <a:t>yum search xxx ：搜索带有某个关键字的安装包</a:t>
            </a:r>
            <a:endParaRPr lang="zh-CN" altLang="en-US"/>
          </a:p>
          <a:p>
            <a:r>
              <a:rPr lang="zh-CN" altLang="en-US"/>
              <a:t>yum 缓存</a:t>
            </a:r>
            <a:endParaRPr lang="zh-CN" altLang="en-US"/>
          </a:p>
          <a:p>
            <a:r>
              <a:rPr lang="zh-CN" altLang="en-US"/>
              <a:t>yum makecache ：构建缓存</a:t>
            </a:r>
            <a:endParaRPr lang="zh-CN" altLang="en-US"/>
          </a:p>
          <a:p>
            <a:r>
              <a:rPr lang="zh-CN" altLang="en-US"/>
              <a:t>yum clean all：清除所有缓存</a:t>
            </a:r>
            <a:endParaRPr lang="zh-CN" altLang="en-US"/>
          </a:p>
          <a:p>
            <a:r>
              <a:rPr lang="zh-CN" altLang="en-US"/>
              <a:t>#yum update</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针对spark所有应用，可以Java工程目录中新建/src/main/resources目录，把log4j.properties放置该目录。</a:t>
            </a:r>
            <a:endParaRPr lang="zh-CN" altLang="en-US"/>
          </a:p>
          <a:p>
            <a:r>
              <a:rPr lang="zh-CN" altLang="en-US"/>
              <a:t> </a:t>
            </a:r>
            <a:endParaRPr lang="zh-CN" altLang="en-US"/>
          </a:p>
          <a:p>
            <a:r>
              <a:rPr lang="zh-CN" altLang="en-US"/>
              <a:t>log4j.properties生成：</a:t>
            </a:r>
            <a:endParaRPr lang="zh-CN" altLang="en-US"/>
          </a:p>
          <a:p>
            <a:r>
              <a:rPr lang="zh-CN" altLang="en-US"/>
              <a:t>1. Spark中conf默认配置文件是log4j.properties.template（</a:t>
            </a:r>
            <a:r>
              <a:rPr lang="zh-CN" altLang="en-US" b="1">
                <a:solidFill>
                  <a:schemeClr val="accent1"/>
                </a:solidFill>
              </a:rPr>
              <a:t>默认就是</a:t>
            </a:r>
            <a:r>
              <a:rPr lang="en-US" altLang="zh-CN" b="1">
                <a:solidFill>
                  <a:schemeClr val="accent1"/>
                </a:solidFill>
              </a:rPr>
              <a:t>WARN</a:t>
            </a:r>
            <a:r>
              <a:rPr lang="zh-CN" altLang="en-US" b="1">
                <a:solidFill>
                  <a:schemeClr val="accent1"/>
                </a:solidFill>
                <a:ea typeface="宋体" panose="02010600030101010101" pitchFamily="2" charset="-122"/>
              </a:rPr>
              <a:t>级别</a:t>
            </a:r>
            <a:r>
              <a:rPr lang="zh-CN" altLang="en-US"/>
              <a:t>），可以将其改名为log4j.properties;</a:t>
            </a:r>
            <a:endParaRPr lang="zh-CN" altLang="en-US"/>
          </a:p>
          <a:p>
            <a:r>
              <a:rPr lang="zh-CN" altLang="en-US"/>
              <a:t>2. 将Spark-core包中的log4j-default.properties内容复制到log4j.properties文件。</a:t>
            </a:r>
            <a:endParaRPr lang="zh-CN" altLang="en-US"/>
          </a:p>
          <a:p>
            <a:r>
              <a:rPr lang="zh-CN" altLang="en-US"/>
              <a:t>在开发工程中，我们可以设置日志级别为WARN，即：</a:t>
            </a:r>
            <a:endParaRPr lang="zh-CN" altLang="en-US"/>
          </a:p>
          <a:p>
            <a:r>
              <a:rPr lang="zh-CN" altLang="en-US"/>
              <a:t>log4j.rootCategory=WARN, console</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map</a:t>
            </a:r>
            <a:r>
              <a:rPr lang="zh-CN" altLang="en-US">
                <a:ea typeface="宋体" panose="02010600030101010101" pitchFamily="2" charset="-122"/>
              </a:rPr>
              <a:t>函数：对原来的数据加</a:t>
            </a:r>
            <a:r>
              <a:rPr lang="en-US" altLang="zh-CN">
                <a:ea typeface="宋体" panose="02010600030101010101" pitchFamily="2" charset="-122"/>
              </a:rPr>
              <a:t>1</a:t>
            </a:r>
            <a:r>
              <a:rPr lang="zh-CN" altLang="en-US">
                <a:ea typeface="宋体" panose="02010600030101010101" pitchFamily="2" charset="-122"/>
              </a:rPr>
              <a:t>标记</a:t>
            </a:r>
            <a:endParaRPr lang="zh-CN" altLang="en-US"/>
          </a:p>
          <a:p>
            <a:endParaRPr lang="zh-CN" altLang="en-US"/>
          </a:p>
          <a:p>
            <a:r>
              <a:rPr lang="zh-CN" altLang="en-US"/>
              <a:t>val lines=sc.parallelize(Array("hello","spark","world","hello"),4)  </a:t>
            </a:r>
            <a:r>
              <a:rPr lang="en-US" altLang="zh-CN"/>
              <a:t>//</a:t>
            </a:r>
            <a:r>
              <a:rPr lang="zh-CN" altLang="en-US">
                <a:sym typeface="+mn-ea"/>
              </a:rPr>
              <a:t>parallelize：创建分区的</a:t>
            </a:r>
            <a:r>
              <a:rPr lang="en-US" altLang="zh-CN">
                <a:sym typeface="+mn-ea"/>
              </a:rPr>
              <a:t>RDD</a:t>
            </a:r>
            <a:r>
              <a:rPr lang="zh-CN" altLang="en-US">
                <a:ea typeface="宋体" panose="02010600030101010101" pitchFamily="2" charset="-122"/>
                <a:sym typeface="+mn-ea"/>
              </a:rPr>
              <a:t>，</a:t>
            </a:r>
            <a:r>
              <a:rPr lang="zh-CN" altLang="en-US">
                <a:sym typeface="+mn-ea"/>
              </a:rPr>
              <a:t> </a:t>
            </a:r>
            <a:r>
              <a:rPr lang="zh-CN" altLang="en-US">
                <a:ea typeface="宋体" panose="02010600030101010101" pitchFamily="2" charset="-122"/>
              </a:rPr>
              <a:t>测试用</a:t>
            </a:r>
            <a:endParaRPr lang="zh-CN" altLang="en-US"/>
          </a:p>
          <a:p>
            <a:r>
              <a:rPr lang="zh-CN" altLang="en-US"/>
              <a:t>val lines2=lines.map(word=&gt;(word,1)) </a:t>
            </a:r>
            <a:endParaRPr lang="en-US" altLang="zh-CN"/>
          </a:p>
          <a:p>
            <a:r>
              <a:rPr lang="zh-CN" altLang="en-US"/>
              <a:t>lines2.foreach(println)  </a:t>
            </a:r>
            <a:r>
              <a:rPr lang="zh-CN" altLang="en-US">
                <a:sym typeface="+mn-ea"/>
              </a:rPr>
              <a:t> </a:t>
            </a:r>
            <a:r>
              <a:rPr lang="en-US" altLang="zh-CN">
                <a:sym typeface="+mn-ea"/>
              </a:rPr>
              <a:t>//</a:t>
            </a:r>
            <a:r>
              <a:rPr lang="zh-CN" altLang="en-US">
                <a:sym typeface="+mn-ea"/>
              </a:rPr>
              <a:t>foreach：遍历打印，</a:t>
            </a:r>
            <a:r>
              <a:rPr lang="zh-CN" altLang="en-US">
                <a:ea typeface="宋体" panose="02010600030101010101" pitchFamily="2" charset="-122"/>
                <a:sym typeface="+mn-ea"/>
              </a:rPr>
              <a:t>测试用</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filter</a:t>
            </a:r>
            <a:r>
              <a:rPr lang="zh-CN" altLang="en-US">
                <a:ea typeface="宋体" panose="02010600030101010101" pitchFamily="2" charset="-122"/>
                <a:sym typeface="+mn-ea"/>
              </a:rPr>
              <a:t>函数：</a:t>
            </a:r>
            <a:r>
              <a:rPr lang="zh-CN" altLang="en-US">
                <a:sym typeface="+mn-ea"/>
              </a:rPr>
              <a:t>过滤函数</a:t>
            </a:r>
            <a:endParaRPr lang="zh-CN" altLang="en-US">
              <a:ea typeface="宋体" panose="02010600030101010101" pitchFamily="2" charset="-122"/>
              <a:sym typeface="+mn-ea"/>
            </a:endParaRPr>
          </a:p>
          <a:p>
            <a:r>
              <a:rPr lang="zh-CN" altLang="en-US"/>
              <a:t>val lines3=lines.filter(word=&gt;word.contains("hello")) </a:t>
            </a:r>
            <a:endParaRPr lang="zh-CN" altLang="en-US"/>
          </a:p>
          <a:p>
            <a:r>
              <a:rPr lang="zh-CN" altLang="en-US"/>
              <a:t>lines3.foreach(println)</a:t>
            </a:r>
            <a:endParaRPr lang="zh-CN" altLang="en-US"/>
          </a:p>
          <a:p>
            <a:endParaRPr lang="zh-CN" altLang="en-US"/>
          </a:p>
          <a:p>
            <a:r>
              <a:rPr lang="en-US" altLang="zh-CN">
                <a:ea typeface="宋体" panose="02010600030101010101" pitchFamily="2" charset="-122"/>
                <a:sym typeface="+mn-ea"/>
              </a:rPr>
              <a:t>=========================================================================</a:t>
            </a:r>
            <a:endParaRPr lang="zh-CN" altLang="en-US"/>
          </a:p>
          <a:p>
            <a:r>
              <a:rPr lang="en-US" altLang="zh-CN"/>
              <a:t>flatMap</a:t>
            </a:r>
            <a:r>
              <a:rPr lang="zh-CN" altLang="en-US">
                <a:ea typeface="宋体" panose="02010600030101010101" pitchFamily="2" charset="-122"/>
              </a:rPr>
              <a:t>函数：对原来的</a:t>
            </a:r>
            <a:r>
              <a:rPr lang="en-US" altLang="zh-CN">
                <a:ea typeface="宋体" panose="02010600030101010101" pitchFamily="2" charset="-122"/>
              </a:rPr>
              <a:t>RDD</a:t>
            </a:r>
            <a:r>
              <a:rPr lang="zh-CN" altLang="en-US">
                <a:ea typeface="宋体" panose="02010600030101010101" pitchFamily="2" charset="-122"/>
              </a:rPr>
              <a:t>数据集压扁返回新的</a:t>
            </a:r>
            <a:r>
              <a:rPr lang="en-US" altLang="zh-CN">
                <a:ea typeface="宋体" panose="02010600030101010101" pitchFamily="2" charset="-122"/>
              </a:rPr>
              <a:t>RDD</a:t>
            </a:r>
            <a:r>
              <a:rPr lang="zh-CN" altLang="en-US">
                <a:ea typeface="宋体" panose="02010600030101010101" pitchFamily="2" charset="-122"/>
              </a:rPr>
              <a:t>数据集</a:t>
            </a:r>
            <a:endParaRPr lang="zh-CN" altLang="en-US">
              <a:ea typeface="宋体" panose="02010600030101010101" pitchFamily="2" charset="-122"/>
            </a:endParaRPr>
          </a:p>
          <a:p>
            <a:endParaRPr lang="zh-CN" altLang="en-US">
              <a:ea typeface="宋体" panose="02010600030101010101" pitchFamily="2" charset="-122"/>
            </a:endParaRPr>
          </a:p>
          <a:p>
            <a:r>
              <a:rPr lang="zh-CN" altLang="en-US">
                <a:sym typeface="+mn-ea"/>
              </a:rPr>
              <a:t>val </a:t>
            </a:r>
            <a:r>
              <a:rPr lang="en-US" altLang="zh-CN">
                <a:sym typeface="+mn-ea"/>
              </a:rPr>
              <a:t>inputs</a:t>
            </a:r>
            <a:r>
              <a:rPr lang="zh-CN" altLang="en-US">
                <a:sym typeface="+mn-ea"/>
              </a:rPr>
              <a:t>=sc.textFile("/home/hadoop/data/data.log") </a:t>
            </a:r>
            <a:endParaRPr lang="zh-CN" altLang="en-US">
              <a:sym typeface="+mn-ea"/>
            </a:endParaRPr>
          </a:p>
          <a:p>
            <a:r>
              <a:rPr lang="zh-CN" altLang="en-US">
                <a:ea typeface="宋体" panose="02010600030101010101" pitchFamily="2" charset="-122"/>
              </a:rPr>
              <a:t>inputs.foreach(println)</a:t>
            </a:r>
            <a:endParaRPr lang="zh-CN" altLang="en-US">
              <a:ea typeface="宋体" panose="02010600030101010101" pitchFamily="2" charset="-122"/>
            </a:endParaRPr>
          </a:p>
          <a:p>
            <a:endParaRPr lang="zh-CN" altLang="en-US">
              <a:ea typeface="宋体" panose="02010600030101010101" pitchFamily="2" charset="-122"/>
              <a:sym typeface="+mn-ea"/>
            </a:endParaRPr>
          </a:p>
          <a:p>
            <a:r>
              <a:rPr lang="zh-CN" altLang="en-US">
                <a:ea typeface="宋体" panose="02010600030101010101" pitchFamily="2" charset="-122"/>
                <a:sym typeface="+mn-ea"/>
              </a:rPr>
              <a:t> val lines = inputs.flatMap(line=&gt;line.split(" "))</a:t>
            </a:r>
            <a:endParaRPr lang="zh-CN" altLang="en-US">
              <a:ea typeface="宋体" panose="02010600030101010101" pitchFamily="2" charset="-122"/>
              <a:sym typeface="+mn-ea"/>
            </a:endParaRPr>
          </a:p>
          <a:p>
            <a:r>
              <a:rPr lang="zh-CN" altLang="en-US">
                <a:ea typeface="宋体" panose="02010600030101010101" pitchFamily="2" charset="-122"/>
              </a:rPr>
              <a:t> lines.foreach(println)</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en-US" altLang="zh-CN">
              <a:ea typeface="宋体" panose="02010600030101010101" pitchFamily="2" charset="-122"/>
              <a:sym typeface="+mn-ea"/>
            </a:endParaRPr>
          </a:p>
          <a:p>
            <a:endParaRPr lang="zh-CN" altLang="en-US">
              <a:ea typeface="宋体" panose="02010600030101010101" pitchFamily="2" charset="-122"/>
            </a:endParaRPr>
          </a:p>
          <a:p>
            <a:r>
              <a:rPr lang="zh-CN" altLang="en-US">
                <a:ea typeface="宋体" panose="02010600030101010101" pitchFamily="2" charset="-122"/>
              </a:rPr>
              <a:t>集合运算：</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//distinct运算：删除重复元素</a:t>
            </a:r>
            <a:endParaRPr lang="zh-CN" altLang="en-US">
              <a:ea typeface="宋体" panose="02010600030101010101" pitchFamily="2" charset="-122"/>
            </a:endParaRPr>
          </a:p>
          <a:p>
            <a:r>
              <a:rPr lang="zh-CN" altLang="en-US">
                <a:sym typeface="+mn-ea"/>
              </a:rPr>
              <a:t>val lines=sc.parallelize(Array("hello","spark","world","hello"),4) </a:t>
            </a:r>
            <a:endParaRPr lang="zh-CN" altLang="en-US">
              <a:sym typeface="+mn-ea"/>
            </a:endParaRPr>
          </a:p>
          <a:p>
            <a:r>
              <a:rPr lang="zh-CN" altLang="en-US">
                <a:sym typeface="+mn-ea"/>
              </a:rPr>
              <a:t>lines</a:t>
            </a:r>
            <a:r>
              <a:rPr lang="en-US" altLang="zh-CN">
                <a:sym typeface="+mn-ea"/>
              </a:rPr>
              <a:t>.</a:t>
            </a:r>
            <a:r>
              <a:rPr lang="zh-CN" altLang="en-US">
                <a:ea typeface="宋体" panose="02010600030101010101" pitchFamily="2" charset="-122"/>
              </a:rPr>
              <a:t>distinct.collect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//使用union进行并集运算</a:t>
            </a:r>
            <a:endParaRPr lang="zh-CN" altLang="en-US">
              <a:ea typeface="宋体" panose="02010600030101010101" pitchFamily="2" charset="-122"/>
            </a:endParaRPr>
          </a:p>
          <a:p>
            <a:r>
              <a:rPr lang="zh-CN" altLang="en-US">
                <a:sym typeface="+mn-ea"/>
              </a:rPr>
              <a:t>val lines=sc.parallelize(Array("hello","spark","world","hello"),4) </a:t>
            </a:r>
            <a:endParaRPr lang="zh-CN" altLang="en-US">
              <a:ea typeface="宋体" panose="02010600030101010101" pitchFamily="2" charset="-122"/>
              <a:sym typeface="+mn-ea"/>
            </a:endParaRPr>
          </a:p>
          <a:p>
            <a:r>
              <a:rPr lang="zh-CN" altLang="en-US">
                <a:sym typeface="+mn-ea"/>
              </a:rPr>
              <a:t>val lines</a:t>
            </a:r>
            <a:r>
              <a:rPr lang="en-US" altLang="zh-CN">
                <a:sym typeface="+mn-ea"/>
              </a:rPr>
              <a:t>2</a:t>
            </a:r>
            <a:r>
              <a:rPr lang="zh-CN" altLang="en-US">
                <a:sym typeface="+mn-ea"/>
              </a:rPr>
              <a:t>=sc.parallelize(Array("</a:t>
            </a:r>
            <a:r>
              <a:rPr lang="en-US" altLang="zh-CN">
                <a:sym typeface="+mn-ea"/>
              </a:rPr>
              <a:t>hi</a:t>
            </a:r>
            <a:r>
              <a:rPr lang="zh-CN" altLang="en-US">
                <a:sym typeface="+mn-ea"/>
              </a:rPr>
              <a:t>","</a:t>
            </a:r>
            <a:r>
              <a:rPr lang="en-US" altLang="zh-CN">
                <a:sym typeface="+mn-ea"/>
              </a:rPr>
              <a:t>tom</a:t>
            </a:r>
            <a:r>
              <a:rPr lang="zh-CN" altLang="en-US">
                <a:sym typeface="+mn-ea"/>
              </a:rPr>
              <a:t>","world","hello"),4) </a:t>
            </a:r>
            <a:endParaRPr lang="zh-CN" altLang="en-US">
              <a:sym typeface="+mn-ea"/>
            </a:endParaRPr>
          </a:p>
          <a:p>
            <a:r>
              <a:rPr lang="zh-CN" altLang="en-US">
                <a:sym typeface="+mn-ea"/>
              </a:rPr>
              <a:t>lines</a:t>
            </a:r>
            <a:r>
              <a:rPr lang="zh-CN" altLang="en-US">
                <a:ea typeface="宋体" panose="02010600030101010101" pitchFamily="2" charset="-122"/>
                <a:sym typeface="+mn-ea"/>
              </a:rPr>
              <a:t>.union(</a:t>
            </a:r>
            <a:r>
              <a:rPr lang="zh-CN" altLang="en-US">
                <a:sym typeface="+mn-ea"/>
              </a:rPr>
              <a:t>lines</a:t>
            </a:r>
            <a:r>
              <a:rPr lang="en-US" altLang="zh-CN">
                <a:sym typeface="+mn-ea"/>
              </a:rPr>
              <a:t>2</a:t>
            </a:r>
            <a:r>
              <a:rPr lang="zh-CN" altLang="en-US">
                <a:ea typeface="宋体" panose="02010600030101010101" pitchFamily="2" charset="-122"/>
                <a:sym typeface="+mn-ea"/>
              </a:rPr>
              <a:t>).collect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zh-CN" altLang="en-US">
                <a:sym typeface="+mn-ea"/>
              </a:rPr>
              <a:t>lines</a:t>
            </a:r>
            <a:r>
              <a:rPr lang="zh-CN" altLang="en-US">
                <a:ea typeface="宋体" panose="02010600030101010101" pitchFamily="2" charset="-122"/>
                <a:sym typeface="+mn-ea"/>
              </a:rPr>
              <a:t>.union(</a:t>
            </a:r>
            <a:r>
              <a:rPr lang="zh-CN" altLang="en-US">
                <a:sym typeface="+mn-ea"/>
              </a:rPr>
              <a:t>lines</a:t>
            </a:r>
            <a:r>
              <a:rPr lang="en-US" altLang="zh-CN">
                <a:sym typeface="+mn-ea"/>
              </a:rPr>
              <a:t>2</a:t>
            </a:r>
            <a:r>
              <a:rPr lang="zh-CN" altLang="en-US">
                <a:ea typeface="宋体" panose="02010600030101010101" pitchFamily="2" charset="-122"/>
                <a:sym typeface="+mn-ea"/>
              </a:rPr>
              <a:t>).distinct.collect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a:t>
            </a:r>
            <a:endParaRPr lang="zh-CN" altLang="en-US">
              <a:ea typeface="宋体" panose="02010600030101010101" pitchFamily="2" charset="-122"/>
              <a:sym typeface="+mn-ea"/>
            </a:endParaRPr>
          </a:p>
          <a:p>
            <a:r>
              <a:rPr lang="zh-CN" altLang="en-US">
                <a:ea typeface="宋体" panose="02010600030101010101" pitchFamily="2" charset="-122"/>
                <a:sym typeface="+mn-ea"/>
              </a:rPr>
              <a:t>//使用++进行并集运算</a:t>
            </a:r>
            <a:endParaRPr lang="zh-CN" altLang="en-US">
              <a:ea typeface="宋体" panose="02010600030101010101" pitchFamily="2" charset="-122"/>
              <a:sym typeface="+mn-ea"/>
            </a:endParaRPr>
          </a:p>
          <a:p>
            <a:r>
              <a:rPr lang="zh-CN" altLang="en-US">
                <a:ea typeface="宋体" panose="02010600030101010101" pitchFamily="2" charset="-122"/>
                <a:sym typeface="+mn-ea"/>
              </a:rPr>
              <a:t> (</a:t>
            </a:r>
            <a:r>
              <a:rPr lang="zh-CN" altLang="en-US">
                <a:sym typeface="+mn-ea"/>
              </a:rPr>
              <a:t>lines</a:t>
            </a:r>
            <a:r>
              <a:rPr lang="zh-CN" altLang="en-US">
                <a:ea typeface="宋体" panose="02010600030101010101" pitchFamily="2" charset="-122"/>
                <a:sym typeface="+mn-ea"/>
              </a:rPr>
              <a:t>++ </a:t>
            </a:r>
            <a:r>
              <a:rPr lang="zh-CN" altLang="en-US">
                <a:sym typeface="+mn-ea"/>
              </a:rPr>
              <a:t>lines</a:t>
            </a:r>
            <a:r>
              <a:rPr lang="en-US" altLang="zh-CN">
                <a:sym typeface="+mn-ea"/>
              </a:rPr>
              <a:t>2</a:t>
            </a:r>
            <a:r>
              <a:rPr lang="zh-CN" altLang="en-US">
                <a:ea typeface="宋体" panose="02010600030101010101" pitchFamily="2" charset="-122"/>
                <a:sym typeface="+mn-ea"/>
              </a:rPr>
              <a:t>).collect</a:t>
            </a:r>
            <a:endParaRPr lang="zh-CN" altLang="en-US">
              <a:ea typeface="宋体" panose="02010600030101010101" pitchFamily="2" charset="-122"/>
              <a:sym typeface="+mn-ea"/>
            </a:endParaRPr>
          </a:p>
          <a:p>
            <a:endParaRPr lang="zh-CN" altLang="en-US">
              <a:ea typeface="宋体" panose="02010600030101010101" pitchFamily="2" charset="-122"/>
            </a:endParaRPr>
          </a:p>
          <a:p>
            <a:r>
              <a:rPr lang="zh-CN" altLang="en-US">
                <a:ea typeface="宋体" panose="02010600030101010101" pitchFamily="2" charset="-122"/>
                <a:sym typeface="+mn-ea"/>
              </a:rPr>
              <a:t> (</a:t>
            </a:r>
            <a:r>
              <a:rPr lang="zh-CN" altLang="en-US">
                <a:sym typeface="+mn-ea"/>
              </a:rPr>
              <a:t>lines</a:t>
            </a:r>
            <a:r>
              <a:rPr lang="zh-CN" altLang="en-US">
                <a:ea typeface="宋体" panose="02010600030101010101" pitchFamily="2" charset="-122"/>
                <a:sym typeface="+mn-ea"/>
              </a:rPr>
              <a:t>++ </a:t>
            </a:r>
            <a:r>
              <a:rPr lang="zh-CN" altLang="en-US">
                <a:sym typeface="+mn-ea"/>
              </a:rPr>
              <a:t>lines</a:t>
            </a:r>
            <a:r>
              <a:rPr lang="en-US" altLang="zh-CN">
                <a:sym typeface="+mn-ea"/>
              </a:rPr>
              <a:t>2</a:t>
            </a:r>
            <a:r>
              <a:rPr lang="zh-CN" altLang="en-US">
                <a:ea typeface="宋体" panose="02010600030101010101" pitchFamily="2" charset="-122"/>
                <a:sym typeface="+mn-ea"/>
              </a:rPr>
              <a:t>).distinct.collect</a:t>
            </a:r>
            <a:endParaRPr lang="zh-CN" altLang="en-US">
              <a:ea typeface="宋体" panose="02010600030101010101" pitchFamily="2" charset="-122"/>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//使用intersection进行交集运算</a:t>
            </a:r>
            <a:endParaRPr lang="zh-CN" altLang="en-US">
              <a:ea typeface="宋体" panose="02010600030101010101" pitchFamily="2" charset="-122"/>
            </a:endParaRPr>
          </a:p>
          <a:p>
            <a:r>
              <a:rPr lang="zh-CN" altLang="en-US">
                <a:sym typeface="+mn-ea"/>
              </a:rPr>
              <a:t>lines</a:t>
            </a:r>
            <a:r>
              <a:rPr lang="zh-CN" altLang="en-US">
                <a:ea typeface="宋体" panose="02010600030101010101" pitchFamily="2" charset="-122"/>
              </a:rPr>
              <a:t>.intersection(</a:t>
            </a:r>
            <a:r>
              <a:rPr lang="zh-CN" altLang="en-US">
                <a:sym typeface="+mn-ea"/>
              </a:rPr>
              <a:t>lines</a:t>
            </a:r>
            <a:r>
              <a:rPr lang="en-US" altLang="zh-CN">
                <a:sym typeface="+mn-ea"/>
              </a:rPr>
              <a:t>2</a:t>
            </a:r>
            <a:r>
              <a:rPr lang="zh-CN" altLang="en-US">
                <a:ea typeface="宋体" panose="02010600030101010101" pitchFamily="2" charset="-122"/>
              </a:rPr>
              <a: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en-US" altLang="zh-CN">
              <a:ea typeface="宋体" panose="02010600030101010101" pitchFamily="2" charset="-122"/>
              <a:sym typeface="+mn-ea"/>
            </a:endParaRPr>
          </a:p>
          <a:p>
            <a:r>
              <a:rPr lang="zh-CN" altLang="en-US">
                <a:ea typeface="宋体" panose="02010600030101010101" pitchFamily="2" charset="-122"/>
              </a:rPr>
              <a:t>//使用subtract进行差集运算</a:t>
            </a:r>
            <a:r>
              <a:rPr lang="en-US" altLang="zh-CN">
                <a:ea typeface="宋体" panose="02010600030101010101" pitchFamily="2" charset="-122"/>
              </a:rPr>
              <a:t>(</a:t>
            </a:r>
            <a:r>
              <a:rPr lang="zh-CN" altLang="en-US">
                <a:ea typeface="宋体" panose="02010600030101010101" pitchFamily="2" charset="-122"/>
              </a:rPr>
              <a:t>在</a:t>
            </a:r>
            <a:r>
              <a:rPr lang="en-US" altLang="zh-CN">
                <a:ea typeface="宋体" panose="02010600030101010101" pitchFamily="2" charset="-122"/>
              </a:rPr>
              <a:t>lines</a:t>
            </a:r>
            <a:r>
              <a:rPr lang="zh-CN" altLang="en-US">
                <a:ea typeface="宋体" panose="02010600030101010101" pitchFamily="2" charset="-122"/>
              </a:rPr>
              <a:t>中存在，在</a:t>
            </a:r>
            <a:r>
              <a:rPr lang="en-US" altLang="zh-CN">
                <a:ea typeface="宋体" panose="02010600030101010101" pitchFamily="2" charset="-122"/>
              </a:rPr>
              <a:t>lines2</a:t>
            </a:r>
            <a:r>
              <a:rPr lang="zh-CN" altLang="en-US">
                <a:ea typeface="宋体" panose="02010600030101010101" pitchFamily="2" charset="-122"/>
              </a:rPr>
              <a:t>中不存在</a:t>
            </a:r>
            <a:r>
              <a:rPr lang="en-US" altLang="zh-CN">
                <a:ea typeface="宋体" panose="02010600030101010101" pitchFamily="2" charset="-122"/>
              </a:rPr>
              <a:t>,</a:t>
            </a:r>
            <a:r>
              <a:rPr lang="zh-CN" altLang="en-US">
                <a:ea typeface="宋体" panose="02010600030101010101" pitchFamily="2" charset="-122"/>
              </a:rPr>
              <a:t>如果调用顺序不一样结果也不一样</a:t>
            </a:r>
            <a:r>
              <a:rPr lang="en-US" altLang="zh-CN">
                <a:ea typeface="宋体" panose="02010600030101010101" pitchFamily="2" charset="-122"/>
              </a:rPr>
              <a:t>)</a:t>
            </a:r>
            <a:endParaRPr lang="zh-CN" altLang="en-US">
              <a:ea typeface="宋体" panose="02010600030101010101" pitchFamily="2" charset="-122"/>
            </a:endParaRPr>
          </a:p>
          <a:p>
            <a:r>
              <a:rPr lang="zh-CN" altLang="en-US">
                <a:sym typeface="+mn-ea"/>
              </a:rPr>
              <a:t>lines</a:t>
            </a:r>
            <a:r>
              <a:rPr lang="zh-CN" altLang="en-US">
                <a:ea typeface="宋体" panose="02010600030101010101" pitchFamily="2" charset="-122"/>
              </a:rPr>
              <a:t>.subtract(</a:t>
            </a:r>
            <a:r>
              <a:rPr lang="zh-CN" altLang="en-US">
                <a:sym typeface="+mn-ea"/>
              </a:rPr>
              <a:t>lines</a:t>
            </a:r>
            <a:r>
              <a:rPr lang="en-US" altLang="zh-CN">
                <a:sym typeface="+mn-ea"/>
              </a:rPr>
              <a:t>2</a:t>
            </a:r>
            <a:r>
              <a:rPr lang="zh-CN" altLang="en-US">
                <a:ea typeface="宋体" panose="02010600030101010101" pitchFamily="2" charset="-122"/>
              </a:rPr>
              <a:t>).collect</a:t>
            </a:r>
            <a:endParaRPr lang="zh-CN" altLang="en-US">
              <a:ea typeface="宋体" panose="02010600030101010101" pitchFamily="2" charset="-122"/>
            </a:endParaRPr>
          </a:p>
          <a:p>
            <a:r>
              <a:rPr lang="zh-CN" altLang="en-US">
                <a:sym typeface="+mn-ea"/>
              </a:rPr>
              <a:t>lines</a:t>
            </a:r>
            <a:r>
              <a:rPr lang="en-US" altLang="zh-CN">
                <a:sym typeface="+mn-ea"/>
              </a:rPr>
              <a:t>2</a:t>
            </a:r>
            <a:r>
              <a:rPr lang="zh-CN" altLang="en-US">
                <a:ea typeface="宋体" panose="02010600030101010101" pitchFamily="2" charset="-122"/>
                <a:sym typeface="+mn-ea"/>
              </a:rPr>
              <a:t>.subtract(</a:t>
            </a:r>
            <a:r>
              <a:rPr lang="zh-CN" altLang="en-US">
                <a:sym typeface="+mn-ea"/>
              </a:rPr>
              <a:t>lines</a:t>
            </a:r>
            <a:r>
              <a:rPr lang="zh-CN" altLang="en-US">
                <a:ea typeface="宋体" panose="02010600030101010101" pitchFamily="2" charset="-122"/>
                <a:sym typeface="+mn-ea"/>
              </a:rPr>
              <a: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//使用cartesian进行笛卡尔集的运算</a:t>
            </a:r>
            <a:endParaRPr lang="zh-CN" altLang="en-US">
              <a:ea typeface="宋体" panose="02010600030101010101" pitchFamily="2" charset="-122"/>
            </a:endParaRPr>
          </a:p>
          <a:p>
            <a:r>
              <a:rPr lang="zh-CN" altLang="en-US">
                <a:sym typeface="+mn-ea"/>
              </a:rPr>
              <a:t>lines</a:t>
            </a:r>
            <a:r>
              <a:rPr lang="zh-CN" altLang="en-US">
                <a:ea typeface="宋体" panose="02010600030101010101" pitchFamily="2" charset="-122"/>
              </a:rPr>
              <a:t>.cartesian(</a:t>
            </a:r>
            <a:r>
              <a:rPr lang="zh-CN" altLang="en-US">
                <a:sym typeface="+mn-ea"/>
              </a:rPr>
              <a:t>lines</a:t>
            </a:r>
            <a:r>
              <a:rPr lang="en-US" altLang="zh-CN">
                <a:sym typeface="+mn-ea"/>
              </a:rPr>
              <a:t>2</a:t>
            </a:r>
            <a:r>
              <a:rPr lang="zh-CN" altLang="en-US">
                <a:ea typeface="宋体" panose="02010600030101010101" pitchFamily="2" charset="-122"/>
              </a:rPr>
              <a: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RDD Key-Value 基本 “转换” 运算 -这个是map-reduce的基础</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//创建Key-Value的RDD</a:t>
            </a:r>
            <a:endParaRPr lang="zh-CN" altLang="en-US">
              <a:ea typeface="宋体" panose="02010600030101010101" pitchFamily="2" charset="-122"/>
            </a:endParaRPr>
          </a:p>
          <a:p>
            <a:r>
              <a:rPr lang="zh-CN" altLang="en-US">
                <a:ea typeface="宋体" panose="02010600030101010101" pitchFamily="2" charset="-122"/>
              </a:rPr>
              <a:t>val kv = sc.parallelize(List((3,4),(3,6),(5,6),(1,2)))</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//列出所有的key值</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kv.keys.collect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//列出所有的value值</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kv.values.collect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//使用filter筛选出key&lt;5的所有k-v对</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kv.filter{case (key,value) =&gt; key&lt;5}.collect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//mapValues，可以针对RDD内每一组(K,V)进行运算，并且产生另外一个RDD</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kv.mapValues(x =&gt; x*x).collect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//sortByKey 从小到大按照key排序</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kv.sortByKey(true).collect //true可以不写</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kv.sortByKey(false).collect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zh-CN" altLang="en-US">
              <a:ea typeface="宋体" panose="02010600030101010101" pitchFamily="2" charset="-122"/>
            </a:endParaRPr>
          </a:p>
          <a:p>
            <a:r>
              <a:rPr lang="zh-CN" altLang="en-US">
                <a:ea typeface="宋体" panose="02010600030101010101" pitchFamily="2" charset="-122"/>
              </a:rPr>
              <a:t>//reduceByKey：不同的key，保持不变，相同的key，数值相加</a:t>
            </a:r>
            <a:endParaRPr lang="zh-CN" altLang="en-US">
              <a:ea typeface="宋体" panose="02010600030101010101" pitchFamily="2" charset="-122"/>
            </a:endParaRPr>
          </a:p>
          <a:p>
            <a:r>
              <a:rPr lang="zh-CN" altLang="en-US">
                <a:ea typeface="宋体" panose="02010600030101010101" pitchFamily="2" charset="-122"/>
              </a:rPr>
              <a:t>1). 例如：Array((1,2), (3,4), (3,6), (5,6)) ，第一个是key，第二个是value</a:t>
            </a:r>
            <a:endParaRPr lang="zh-CN" altLang="en-US">
              <a:ea typeface="宋体" panose="02010600030101010101" pitchFamily="2" charset="-122"/>
            </a:endParaRPr>
          </a:p>
          <a:p>
            <a:r>
              <a:rPr lang="zh-CN" altLang="en-US">
                <a:ea typeface="宋体" panose="02010600030101010101" pitchFamily="2" charset="-122"/>
              </a:rPr>
              <a:t>2). reduceByKey 会虚招相同的key合并，相同的key数据有(3,4), (3,6) </a:t>
            </a:r>
            <a:endParaRPr lang="zh-CN" altLang="en-US">
              <a:ea typeface="宋体" panose="02010600030101010101" pitchFamily="2" charset="-122"/>
            </a:endParaRPr>
          </a:p>
          <a:p>
            <a:r>
              <a:rPr lang="zh-CN" altLang="en-US">
                <a:ea typeface="宋体" panose="02010600030101010101" pitchFamily="2" charset="-122"/>
              </a:rPr>
              <a:t>3). 合并之后的结果为：(3,4+6) </a:t>
            </a:r>
            <a:endParaRPr lang="zh-CN" altLang="en-US">
              <a:ea typeface="宋体" panose="02010600030101010101" pitchFamily="2" charset="-122"/>
            </a:endParaRPr>
          </a:p>
          <a:p>
            <a:r>
              <a:rPr lang="zh-CN" altLang="en-US">
                <a:ea typeface="宋体" panose="02010600030101010101" pitchFamily="2" charset="-122"/>
              </a:rPr>
              <a:t>4). 剩下的(1,2)，(5,6)，因为没有相同的key，保持不变 </a:t>
            </a:r>
            <a:endParaRPr lang="zh-CN" altLang="en-US">
              <a:ea typeface="宋体" panose="02010600030101010101" pitchFamily="2" charset="-122"/>
            </a:endParaRPr>
          </a:p>
          <a:p>
            <a:r>
              <a:rPr lang="zh-CN" altLang="en-US">
                <a:ea typeface="宋体" panose="02010600030101010101" pitchFamily="2" charset="-122"/>
              </a:rPr>
              <a:t>rdd1.reduceByKey((x,y) =&gt; (x+y)).collect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en-US" altLang="zh-CN">
              <a:ea typeface="宋体" panose="02010600030101010101" pitchFamily="2" charset="-122"/>
              <a:sym typeface="+mn-ea"/>
            </a:endParaRPr>
          </a:p>
          <a:p>
            <a:endParaRPr lang="zh-CN" altLang="en-US">
              <a:ea typeface="宋体" panose="02010600030101010101" pitchFamily="2" charset="-122"/>
            </a:endParaRPr>
          </a:p>
          <a:p>
            <a:r>
              <a:rPr lang="zh-CN" altLang="en-US">
                <a:ea typeface="宋体" panose="02010600030101010101" pitchFamily="2" charset="-122"/>
              </a:rPr>
              <a:t>多个RDD Key-Value “转换” 运算</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val rdd1 = sc.parallelize(List((3,4),(3,6),(5,6),(1,2)))</a:t>
            </a:r>
            <a:endParaRPr lang="zh-CN" altLang="en-US">
              <a:ea typeface="宋体" panose="02010600030101010101" pitchFamily="2" charset="-122"/>
            </a:endParaRPr>
          </a:p>
          <a:p>
            <a:r>
              <a:rPr lang="zh-CN" altLang="en-US">
                <a:ea typeface="宋体" panose="02010600030101010101" pitchFamily="2" charset="-122"/>
              </a:rPr>
              <a:t>val rdd2 = sc.parallelize(List((3,8),(6,8)))</a:t>
            </a:r>
            <a:endParaRPr lang="zh-CN" altLang="en-US">
              <a:ea typeface="宋体" panose="02010600030101010101" pitchFamily="2" charset="-122"/>
            </a:endParaRPr>
          </a:p>
          <a:p>
            <a:endParaRPr lang="zh-CN" altLang="en-US">
              <a:ea typeface="宋体" panose="02010600030101010101" pitchFamily="2" charset="-122"/>
            </a:endParaRPr>
          </a:p>
          <a:p>
            <a:r>
              <a:rPr lang="zh-CN" altLang="en-US" b="1">
                <a:ea typeface="宋体" panose="02010600030101010101" pitchFamily="2" charset="-122"/>
              </a:rPr>
              <a:t>//Key-Value RDD join运算：按照相同的key值join起来 </a:t>
            </a:r>
            <a:endParaRPr lang="zh-CN" altLang="en-US">
              <a:ea typeface="宋体" panose="02010600030101010101" pitchFamily="2" charset="-122"/>
            </a:endParaRPr>
          </a:p>
          <a:p>
            <a:r>
              <a:rPr lang="zh-CN" altLang="en-US">
                <a:ea typeface="宋体" panose="02010600030101010101" pitchFamily="2" charset="-122"/>
              </a:rPr>
              <a:t>scala&gt; rdd1.join(rdd2) </a:t>
            </a:r>
            <a:endParaRPr lang="zh-CN" altLang="en-US">
              <a:ea typeface="宋体" panose="02010600030101010101" pitchFamily="2" charset="-122"/>
            </a:endParaRPr>
          </a:p>
          <a:p>
            <a:r>
              <a:rPr lang="zh-CN" altLang="en-US">
                <a:ea typeface="宋体" panose="02010600030101010101" pitchFamily="2" charset="-122"/>
              </a:rPr>
              <a:t>res4: org.apache.spark.rdd.RDD[(Int, (Int, Int))] = MapPartitionsRDD[8] at join at &lt;console&gt;:28 </a:t>
            </a:r>
            <a:endParaRPr lang="zh-CN" altLang="en-US">
              <a:ea typeface="宋体" panose="02010600030101010101" pitchFamily="2" charset="-122"/>
            </a:endParaRPr>
          </a:p>
          <a:p>
            <a:endParaRPr lang="zh-CN" altLang="en-US">
              <a:ea typeface="宋体" panose="02010600030101010101" pitchFamily="2" charset="-122"/>
            </a:endParaRPr>
          </a:p>
          <a:p>
            <a:r>
              <a:rPr lang="zh-CN" altLang="en-US" b="1">
                <a:ea typeface="宋体" panose="02010600030101010101" pitchFamily="2" charset="-122"/>
              </a:rPr>
              <a:t>scala&gt; rdd1.join(rdd2).collect</a:t>
            </a:r>
            <a:endParaRPr lang="zh-CN" altLang="en-US" b="1">
              <a:ea typeface="宋体" panose="02010600030101010101" pitchFamily="2" charset="-122"/>
            </a:endParaRPr>
          </a:p>
          <a:p>
            <a:r>
              <a:rPr lang="zh-CN" altLang="en-US" b="1">
                <a:ea typeface="宋体" panose="02010600030101010101" pitchFamily="2" charset="-122"/>
              </a:rPr>
              <a:t>res5: Array[(Int, (Int, Int))] = Array((3,(4,8)), (3,(6,8)))</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//Key-Value RDD leftOuterJoin 运算，运算规则如下： </a:t>
            </a:r>
            <a:endParaRPr lang="zh-CN" altLang="en-US">
              <a:ea typeface="宋体" panose="02010600030101010101" pitchFamily="2" charset="-122"/>
            </a:endParaRPr>
          </a:p>
          <a:p>
            <a:r>
              <a:rPr lang="zh-CN" altLang="en-US">
                <a:ea typeface="宋体" panose="02010600030101010101" pitchFamily="2" charset="-122"/>
              </a:rPr>
              <a:t>1). leftOuterJoin 会从左边的集合(rdd1)对应到右边的集合(rdd2)，并显示所有左边集合(rdd1)中的元素 </a:t>
            </a:r>
            <a:endParaRPr lang="zh-CN" altLang="en-US">
              <a:ea typeface="宋体" panose="02010600030101010101" pitchFamily="2" charset="-122"/>
            </a:endParaRPr>
          </a:p>
          <a:p>
            <a:r>
              <a:rPr lang="zh-CN" altLang="en-US">
                <a:ea typeface="宋体" panose="02010600030101010101" pitchFamily="2" charset="-122"/>
              </a:rPr>
              <a:t>2). 如果rdd1的key值对应到rdd2，会显示相同的key (3,(4,Some(8)))、(3,(6,Some(8))) </a:t>
            </a:r>
            <a:endParaRPr lang="zh-CN" altLang="en-US">
              <a:ea typeface="宋体" panose="02010600030101010101" pitchFamily="2" charset="-122"/>
            </a:endParaRPr>
          </a:p>
          <a:p>
            <a:r>
              <a:rPr lang="zh-CN" altLang="en-US">
                <a:ea typeface="宋体" panose="02010600030101010101" pitchFamily="2" charset="-122"/>
              </a:rPr>
              <a:t>3). 如果rdd1的key值对应不到rdd2，会显示None (5,(6,None))、(1,(2,None)) </a:t>
            </a:r>
            <a:endParaRPr lang="zh-CN" altLang="en-US">
              <a:ea typeface="宋体" panose="02010600030101010101" pitchFamily="2" charset="-122"/>
            </a:endParaRPr>
          </a:p>
          <a:p>
            <a:r>
              <a:rPr lang="zh-CN" altLang="en-US">
                <a:ea typeface="宋体" panose="02010600030101010101" pitchFamily="2" charset="-122"/>
              </a:rPr>
              <a:t>scala&gt; rdd1.leftOuterJoin(rdd2).collect </a:t>
            </a:r>
            <a:endParaRPr lang="zh-CN" altLang="en-US">
              <a:ea typeface="宋体" panose="02010600030101010101" pitchFamily="2" charset="-122"/>
            </a:endParaRPr>
          </a:p>
          <a:p>
            <a:r>
              <a:rPr lang="zh-CN" altLang="en-US">
                <a:ea typeface="宋体" panose="02010600030101010101" pitchFamily="2" charset="-122"/>
              </a:rPr>
              <a:t>res7: Array[(Int, (Int, Option[Int]))] = Array((1,(2,None)), (3,(4,Some(8))), (3,(6,Some(8))), (5,(6,None))) </a:t>
            </a:r>
            <a:endParaRPr lang="zh-CN" altLang="en-US">
              <a:ea typeface="宋体" panose="02010600030101010101" pitchFamily="2" charset="-122"/>
            </a:endParaRPr>
          </a:p>
          <a:p>
            <a:r>
              <a:rPr lang="zh-CN" altLang="en-US">
                <a:ea typeface="宋体" panose="02010600030101010101" pitchFamily="2" charset="-122"/>
              </a:rPr>
              <a:t>scala&gt; rdd1.leftOuterJoin(rdd2).collect.foreach(println)</a:t>
            </a:r>
            <a:endParaRPr lang="zh-CN" altLang="en-US">
              <a:ea typeface="宋体" panose="02010600030101010101" pitchFamily="2" charset="-122"/>
            </a:endParaRPr>
          </a:p>
          <a:p>
            <a:r>
              <a:rPr lang="zh-CN" altLang="en-US">
                <a:ea typeface="宋体" panose="02010600030101010101" pitchFamily="2" charset="-122"/>
              </a:rPr>
              <a:t> (1,(2,None))</a:t>
            </a:r>
            <a:endParaRPr lang="zh-CN" altLang="en-US">
              <a:ea typeface="宋体" panose="02010600030101010101" pitchFamily="2" charset="-122"/>
            </a:endParaRPr>
          </a:p>
          <a:p>
            <a:r>
              <a:rPr lang="zh-CN" altLang="en-US">
                <a:ea typeface="宋体" panose="02010600030101010101" pitchFamily="2" charset="-122"/>
              </a:rPr>
              <a:t> (3,(4,Some(8)))</a:t>
            </a:r>
            <a:endParaRPr lang="zh-CN" altLang="en-US">
              <a:ea typeface="宋体" panose="02010600030101010101" pitchFamily="2" charset="-122"/>
            </a:endParaRPr>
          </a:p>
          <a:p>
            <a:r>
              <a:rPr lang="zh-CN" altLang="en-US">
                <a:ea typeface="宋体" panose="02010600030101010101" pitchFamily="2" charset="-122"/>
              </a:rPr>
              <a:t> (3,(6,Some(8)))</a:t>
            </a:r>
            <a:endParaRPr lang="zh-CN" altLang="en-US">
              <a:ea typeface="宋体" panose="02010600030101010101" pitchFamily="2" charset="-122"/>
            </a:endParaRPr>
          </a:p>
          <a:p>
            <a:r>
              <a:rPr lang="zh-CN" altLang="en-US">
                <a:ea typeface="宋体" panose="02010600030101010101" pitchFamily="2" charset="-122"/>
              </a:rPr>
              <a:t> (5,(6,None))</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//Key-Value RDD rightOuterJoin 运算，运算规则如下： </a:t>
            </a:r>
            <a:endParaRPr lang="zh-CN" altLang="en-US">
              <a:ea typeface="宋体" panose="02010600030101010101" pitchFamily="2" charset="-122"/>
            </a:endParaRPr>
          </a:p>
          <a:p>
            <a:r>
              <a:rPr lang="zh-CN" altLang="en-US">
                <a:ea typeface="宋体" panose="02010600030101010101" pitchFamily="2" charset="-122"/>
              </a:rPr>
              <a:t>1). rightOuterJoin 会从右边的集合(rdd1)对应到左边的集合(rdd2)，并显示所有右边集合(rdd1)中的元素 </a:t>
            </a:r>
            <a:endParaRPr lang="zh-CN" altLang="en-US">
              <a:ea typeface="宋体" panose="02010600030101010101" pitchFamily="2" charset="-122"/>
            </a:endParaRPr>
          </a:p>
          <a:p>
            <a:r>
              <a:rPr lang="zh-CN" altLang="en-US">
                <a:ea typeface="宋体" panose="02010600030101010101" pitchFamily="2" charset="-122"/>
              </a:rPr>
              <a:t>2). 如果rdd1的key值对应到rdd2，会显示相同的key (3,(4,Some(8)))、(3,(6,Some(8))) </a:t>
            </a:r>
            <a:endParaRPr lang="zh-CN" altLang="en-US">
              <a:ea typeface="宋体" panose="02010600030101010101" pitchFamily="2" charset="-122"/>
            </a:endParaRPr>
          </a:p>
          <a:p>
            <a:r>
              <a:rPr lang="zh-CN" altLang="en-US">
                <a:ea typeface="宋体" panose="02010600030101010101" pitchFamily="2" charset="-122"/>
              </a:rPr>
              <a:t>scala&gt; rdd1.rightOuterJoin(rdd2).collect </a:t>
            </a:r>
            <a:endParaRPr lang="zh-CN" altLang="en-US">
              <a:ea typeface="宋体" panose="02010600030101010101" pitchFamily="2" charset="-122"/>
            </a:endParaRPr>
          </a:p>
          <a:p>
            <a:r>
              <a:rPr lang="zh-CN" altLang="en-US">
                <a:ea typeface="宋体" panose="02010600030101010101" pitchFamily="2" charset="-122"/>
              </a:rPr>
              <a:t>res9: Array[(Int, (Option[Int], Int))] = Array((6,(None,8)), (3,(Some(4),8)), (3,(Some(6),8))) </a:t>
            </a:r>
            <a:endParaRPr lang="zh-CN" altLang="en-US">
              <a:ea typeface="宋体" panose="02010600030101010101" pitchFamily="2" charset="-122"/>
            </a:endParaRPr>
          </a:p>
          <a:p>
            <a:r>
              <a:rPr lang="zh-CN" altLang="en-US">
                <a:ea typeface="宋体" panose="02010600030101010101" pitchFamily="2" charset="-122"/>
              </a:rPr>
              <a:t>scala&gt; rdd1.rightOuterJoin(rdd2).collect.foreach(println) </a:t>
            </a:r>
            <a:endParaRPr lang="zh-CN" altLang="en-US">
              <a:ea typeface="宋体" panose="02010600030101010101" pitchFamily="2" charset="-122"/>
            </a:endParaRPr>
          </a:p>
          <a:p>
            <a:r>
              <a:rPr lang="zh-CN" altLang="en-US">
                <a:ea typeface="宋体" panose="02010600030101010101" pitchFamily="2" charset="-122"/>
              </a:rPr>
              <a:t>(6,(None,8)) </a:t>
            </a:r>
            <a:endParaRPr lang="zh-CN" altLang="en-US">
              <a:ea typeface="宋体" panose="02010600030101010101" pitchFamily="2" charset="-122"/>
            </a:endParaRPr>
          </a:p>
          <a:p>
            <a:r>
              <a:rPr lang="zh-CN" altLang="en-US">
                <a:ea typeface="宋体" panose="02010600030101010101" pitchFamily="2" charset="-122"/>
              </a:rPr>
              <a:t>(3,(Some(4),8))</a:t>
            </a:r>
            <a:endParaRPr lang="zh-CN" altLang="en-US">
              <a:ea typeface="宋体" panose="02010600030101010101" pitchFamily="2" charset="-122"/>
            </a:endParaRPr>
          </a:p>
          <a:p>
            <a:r>
              <a:rPr lang="zh-CN" altLang="en-US">
                <a:ea typeface="宋体" panose="02010600030101010101" pitchFamily="2" charset="-122"/>
              </a:rPr>
              <a:t>(3,(Some(6),8))</a:t>
            </a:r>
            <a:endParaRPr lang="zh-CN" altLang="en-US">
              <a:ea typeface="宋体" panose="02010600030101010101" pitchFamily="2" charset="-122"/>
            </a:endParaRPr>
          </a:p>
          <a:p>
            <a:r>
              <a:rPr lang="zh-CN" altLang="en-US">
                <a:ea typeface="宋体" panose="02010600030101010101" pitchFamily="2" charset="-122"/>
              </a:rPr>
              <a:t> //Key-Value RDD subtractByKey 运算: 删除相同key的值</a:t>
            </a:r>
            <a:endParaRPr lang="zh-CN" altLang="en-US">
              <a:ea typeface="宋体" panose="02010600030101010101" pitchFamily="2" charset="-122"/>
            </a:endParaRPr>
          </a:p>
          <a:p>
            <a:r>
              <a:rPr lang="zh-CN" altLang="en-US">
                <a:ea typeface="宋体" panose="02010600030101010101" pitchFamily="2" charset="-122"/>
              </a:rPr>
              <a:t> scala&gt; rdd1.subtractByKey(rdd2).collect.foreach(println)</a:t>
            </a:r>
            <a:endParaRPr lang="zh-CN" altLang="en-US">
              <a:ea typeface="宋体" panose="02010600030101010101" pitchFamily="2" charset="-122"/>
            </a:endParaRPr>
          </a:p>
          <a:p>
            <a:r>
              <a:rPr lang="zh-CN" altLang="en-US">
                <a:ea typeface="宋体" panose="02010600030101010101" pitchFamily="2" charset="-122"/>
              </a:rPr>
              <a:t>(1,2) </a:t>
            </a:r>
            <a:endParaRPr lang="zh-CN" altLang="en-US">
              <a:ea typeface="宋体" panose="02010600030101010101" pitchFamily="2" charset="-122"/>
            </a:endParaRPr>
          </a:p>
          <a:p>
            <a:r>
              <a:rPr lang="zh-CN" altLang="en-US">
                <a:ea typeface="宋体" panose="02010600030101010101" pitchFamily="2" charset="-122"/>
              </a:rPr>
              <a:t>(5,6)</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RDD Key-Value "动作"运算</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//读取第一条数据 </a:t>
            </a:r>
            <a:endParaRPr lang="zh-CN" altLang="en-US">
              <a:ea typeface="宋体" panose="02010600030101010101" pitchFamily="2" charset="-122"/>
            </a:endParaRPr>
          </a:p>
          <a:p>
            <a:r>
              <a:rPr lang="zh-CN" altLang="en-US">
                <a:ea typeface="宋体" panose="02010600030101010101" pitchFamily="2" charset="-122"/>
              </a:rPr>
              <a:t>scala&gt; rdd1.first </a:t>
            </a:r>
            <a:endParaRPr lang="zh-CN" altLang="en-US">
              <a:ea typeface="宋体" panose="02010600030101010101" pitchFamily="2" charset="-122"/>
            </a:endParaRPr>
          </a:p>
          <a:p>
            <a:r>
              <a:rPr lang="zh-CN" altLang="en-US">
                <a:ea typeface="宋体" panose="02010600030101010101" pitchFamily="2" charset="-122"/>
              </a:rPr>
              <a:t>res4: (Int, Int) = (3,4) </a:t>
            </a:r>
            <a:endParaRPr lang="zh-CN" altLang="en-US">
              <a:ea typeface="宋体" panose="02010600030101010101" pitchFamily="2" charset="-122"/>
            </a:endParaRPr>
          </a:p>
          <a:p>
            <a:r>
              <a:rPr lang="zh-CN" altLang="en-US">
                <a:ea typeface="宋体" panose="02010600030101010101" pitchFamily="2" charset="-122"/>
              </a:rPr>
              <a:t>//读取前几条数据 </a:t>
            </a:r>
            <a:endParaRPr lang="zh-CN" altLang="en-US">
              <a:ea typeface="宋体" panose="02010600030101010101" pitchFamily="2" charset="-122"/>
            </a:endParaRPr>
          </a:p>
          <a:p>
            <a:r>
              <a:rPr lang="zh-CN" altLang="en-US">
                <a:ea typeface="宋体" panose="02010600030101010101" pitchFamily="2" charset="-122"/>
              </a:rPr>
              <a:t>scala&gt; rdd1.take(2)</a:t>
            </a:r>
            <a:endParaRPr lang="zh-CN" altLang="en-US">
              <a:ea typeface="宋体" panose="02010600030101010101" pitchFamily="2" charset="-122"/>
            </a:endParaRPr>
          </a:p>
          <a:p>
            <a:r>
              <a:rPr lang="zh-CN" altLang="en-US">
                <a:ea typeface="宋体" panose="02010600030101010101" pitchFamily="2" charset="-122"/>
              </a:rPr>
              <a:t>res5: Array[(Int, Int)] = Array((3,4), (3,6)) </a:t>
            </a:r>
            <a:endParaRPr lang="zh-CN" altLang="en-US">
              <a:ea typeface="宋体" panose="02010600030101010101" pitchFamily="2" charset="-122"/>
            </a:endParaRPr>
          </a:p>
          <a:p>
            <a:r>
              <a:rPr lang="zh-CN" altLang="en-US">
                <a:ea typeface="宋体" panose="02010600030101010101" pitchFamily="2" charset="-122"/>
              </a:rPr>
              <a:t>//获取第一条数据的元素 </a:t>
            </a:r>
            <a:endParaRPr lang="zh-CN" altLang="en-US">
              <a:ea typeface="宋体" panose="02010600030101010101" pitchFamily="2" charset="-122"/>
            </a:endParaRPr>
          </a:p>
          <a:p>
            <a:r>
              <a:rPr lang="zh-CN" altLang="en-US">
                <a:ea typeface="宋体" panose="02010600030101010101" pitchFamily="2" charset="-122"/>
              </a:rPr>
              <a:t>scala&gt; rdd1.first._1 </a:t>
            </a:r>
            <a:endParaRPr lang="zh-CN" altLang="en-US">
              <a:ea typeface="宋体" panose="02010600030101010101" pitchFamily="2" charset="-122"/>
            </a:endParaRPr>
          </a:p>
          <a:p>
            <a:r>
              <a:rPr lang="zh-CN" altLang="en-US">
                <a:ea typeface="宋体" panose="02010600030101010101" pitchFamily="2" charset="-122"/>
              </a:rPr>
              <a:t>res6: Int = 3 </a:t>
            </a:r>
            <a:endParaRPr lang="zh-CN" altLang="en-US">
              <a:ea typeface="宋体" panose="02010600030101010101" pitchFamily="2" charset="-122"/>
            </a:endParaRPr>
          </a:p>
          <a:p>
            <a:r>
              <a:rPr lang="zh-CN" altLang="en-US">
                <a:ea typeface="宋体" panose="02010600030101010101" pitchFamily="2" charset="-122"/>
              </a:rPr>
              <a:t>scala&gt; rdd1.first._2 </a:t>
            </a:r>
            <a:endParaRPr lang="zh-CN" altLang="en-US">
              <a:ea typeface="宋体" panose="02010600030101010101" pitchFamily="2" charset="-122"/>
            </a:endParaRPr>
          </a:p>
          <a:p>
            <a:r>
              <a:rPr lang="zh-CN" altLang="en-US">
                <a:ea typeface="宋体" panose="02010600030101010101" pitchFamily="2" charset="-122"/>
              </a:rPr>
              <a:t>res7: Int = 4 </a:t>
            </a:r>
            <a:endParaRPr lang="zh-CN" altLang="en-US">
              <a:ea typeface="宋体" panose="02010600030101010101" pitchFamily="2" charset="-122"/>
            </a:endParaRPr>
          </a:p>
          <a:p>
            <a:r>
              <a:rPr lang="zh-CN" altLang="en-US">
                <a:ea typeface="宋体" panose="02010600030101010101" pitchFamily="2" charset="-122"/>
              </a:rPr>
              <a:t>//计算每一个key值的条数 </a:t>
            </a:r>
            <a:endParaRPr lang="zh-CN" altLang="en-US">
              <a:ea typeface="宋体" panose="02010600030101010101" pitchFamily="2" charset="-122"/>
            </a:endParaRPr>
          </a:p>
          <a:p>
            <a:r>
              <a:rPr lang="zh-CN" altLang="en-US">
                <a:ea typeface="宋体" panose="02010600030101010101" pitchFamily="2" charset="-122"/>
              </a:rPr>
              <a:t>scala&gt; rdd1.countByKey </a:t>
            </a:r>
            <a:endParaRPr lang="zh-CN" altLang="en-US">
              <a:ea typeface="宋体" panose="02010600030101010101" pitchFamily="2" charset="-122"/>
            </a:endParaRPr>
          </a:p>
          <a:p>
            <a:r>
              <a:rPr lang="zh-CN" altLang="en-US">
                <a:ea typeface="宋体" panose="02010600030101010101" pitchFamily="2" charset="-122"/>
              </a:rPr>
              <a:t>res8: scala.collection.Map[Int,Long] = Map(1 -&gt; 1, 3 -&gt; 2, 5 -&gt; 1) </a:t>
            </a:r>
            <a:endParaRPr lang="zh-CN" altLang="en-US">
              <a:ea typeface="宋体" panose="02010600030101010101" pitchFamily="2" charset="-122"/>
            </a:endParaRPr>
          </a:p>
          <a:p>
            <a:r>
              <a:rPr lang="zh-CN" altLang="en-US">
                <a:ea typeface="宋体" panose="02010600030101010101" pitchFamily="2" charset="-122"/>
              </a:rPr>
              <a:t>//将结果转换成map的形式显示 </a:t>
            </a:r>
            <a:endParaRPr lang="zh-CN" altLang="en-US">
              <a:ea typeface="宋体" panose="02010600030101010101" pitchFamily="2" charset="-122"/>
            </a:endParaRPr>
          </a:p>
          <a:p>
            <a:r>
              <a:rPr lang="zh-CN" altLang="en-US">
                <a:ea typeface="宋体" panose="02010600030101010101" pitchFamily="2" charset="-122"/>
              </a:rPr>
              <a:t>scala&gt; rdd1.collectAsMap </a:t>
            </a:r>
            <a:endParaRPr lang="zh-CN" altLang="en-US">
              <a:ea typeface="宋体" panose="02010600030101010101" pitchFamily="2" charset="-122"/>
            </a:endParaRPr>
          </a:p>
          <a:p>
            <a:r>
              <a:rPr lang="zh-CN" altLang="en-US">
                <a:ea typeface="宋体" panose="02010600030101010101" pitchFamily="2" charset="-122"/>
              </a:rPr>
              <a:t>res9: scala.collection.Map[Int,Int] = Map(5 -&gt; 6, 1 -&gt; 2, 3 -&gt; 6) </a:t>
            </a:r>
            <a:endParaRPr lang="zh-CN" altLang="en-US">
              <a:ea typeface="宋体" panose="02010600030101010101" pitchFamily="2" charset="-122"/>
            </a:endParaRPr>
          </a:p>
          <a:p>
            <a:r>
              <a:rPr lang="zh-CN" altLang="en-US">
                <a:ea typeface="宋体" panose="02010600030101010101" pitchFamily="2" charset="-122"/>
              </a:rPr>
              <a:t>//查询map中的数据 scala&gt; </a:t>
            </a:r>
            <a:endParaRPr lang="zh-CN" altLang="en-US">
              <a:ea typeface="宋体" panose="02010600030101010101" pitchFamily="2" charset="-122"/>
            </a:endParaRPr>
          </a:p>
          <a:p>
            <a:r>
              <a:rPr lang="zh-CN" altLang="en-US">
                <a:ea typeface="宋体" panose="02010600030101010101" pitchFamily="2" charset="-122"/>
              </a:rPr>
              <a:t>res9(5) res10: Int = 6 </a:t>
            </a:r>
            <a:endParaRPr lang="zh-CN" altLang="en-US">
              <a:ea typeface="宋体" panose="02010600030101010101" pitchFamily="2" charset="-122"/>
            </a:endParaRPr>
          </a:p>
          <a:p>
            <a:r>
              <a:rPr lang="zh-CN" altLang="en-US">
                <a:ea typeface="宋体" panose="02010600030101010101" pitchFamily="2" charset="-122"/>
              </a:rPr>
              <a:t>//k-v 的lookup运算，查找key值 </a:t>
            </a:r>
            <a:endParaRPr lang="zh-CN" altLang="en-US">
              <a:ea typeface="宋体" panose="02010600030101010101" pitchFamily="2" charset="-122"/>
            </a:endParaRPr>
          </a:p>
          <a:p>
            <a:r>
              <a:rPr lang="zh-CN" altLang="en-US">
                <a:ea typeface="宋体" panose="02010600030101010101" pitchFamily="2" charset="-122"/>
              </a:rPr>
              <a:t>scala&gt; rdd1.lookup(3) </a:t>
            </a:r>
            <a:endParaRPr lang="zh-CN" altLang="en-US">
              <a:ea typeface="宋体" panose="02010600030101010101" pitchFamily="2" charset="-122"/>
            </a:endParaRPr>
          </a:p>
          <a:p>
            <a:r>
              <a:rPr lang="zh-CN" altLang="en-US">
                <a:ea typeface="宋体" panose="02010600030101010101" pitchFamily="2" charset="-122"/>
              </a:rPr>
              <a:t>res12: Seq[Int] = WrappedArray(4, 6) </a:t>
            </a:r>
            <a:endParaRPr lang="zh-CN" altLang="en-US">
              <a:ea typeface="宋体" panose="02010600030101010101" pitchFamily="2" charset="-122"/>
            </a:endParaRPr>
          </a:p>
          <a:p>
            <a:r>
              <a:rPr lang="zh-CN" altLang="en-US">
                <a:ea typeface="宋体" panose="02010600030101010101" pitchFamily="2" charset="-122"/>
              </a:rPr>
              <a:t>scala&gt; rdd1.lookup(5) </a:t>
            </a:r>
            <a:endParaRPr lang="zh-CN" altLang="en-US">
              <a:ea typeface="宋体" panose="02010600030101010101" pitchFamily="2" charset="-122"/>
            </a:endParaRPr>
          </a:p>
          <a:p>
            <a:r>
              <a:rPr lang="zh-CN" altLang="en-US">
                <a:ea typeface="宋体" panose="02010600030101010101" pitchFamily="2" charset="-122"/>
              </a:rPr>
              <a:t>res13: Seq[Int] = WrappedArray(6)</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基本动作运算(这都是Actions运算，会马上执行结果)</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en-US" altLang="zh-CN"/>
              <a:t>1</a:t>
            </a:r>
            <a:r>
              <a:rPr lang="zh-CN" altLang="en-US">
                <a:ea typeface="宋体" panose="02010600030101010101" pitchFamily="2" charset="-122"/>
              </a:rPr>
              <a:t>、</a:t>
            </a:r>
            <a:r>
              <a:rPr lang="zh-CN" altLang="en-US"/>
              <a:t>【编辑】→【虚拟网络适配器】改成NAT模式</a:t>
            </a:r>
            <a:endParaRPr lang="zh-CN" altLang="en-US"/>
          </a:p>
          <a:p>
            <a:endParaRPr lang="zh-CN" altLang="en-US"/>
          </a:p>
          <a:p>
            <a:r>
              <a:rPr lang="en-US" altLang="zh-CN"/>
              <a:t>2</a:t>
            </a:r>
            <a:r>
              <a:rPr lang="zh-CN" altLang="en-US">
                <a:ea typeface="宋体" panose="02010600030101010101" pitchFamily="2" charset="-122"/>
              </a:rPr>
              <a:t>、在单个机器上右键选择【设置】</a:t>
            </a:r>
            <a:r>
              <a:rPr lang="en-US" altLang="zh-CN">
                <a:ea typeface="宋体" panose="02010600030101010101" pitchFamily="2" charset="-122"/>
              </a:rPr>
              <a:t>→</a:t>
            </a:r>
            <a:r>
              <a:rPr lang="zh-CN" altLang="en-US">
                <a:ea typeface="宋体" panose="02010600030101010101" pitchFamily="2" charset="-122"/>
              </a:rPr>
              <a:t>【网络适配器】</a:t>
            </a:r>
            <a:r>
              <a:rPr lang="en-US" altLang="zh-CN">
                <a:ea typeface="宋体" panose="02010600030101010101" pitchFamily="2" charset="-122"/>
              </a:rPr>
              <a:t>→</a:t>
            </a:r>
            <a:r>
              <a:rPr lang="zh-CN" altLang="en-US">
                <a:ea typeface="宋体" panose="02010600030101010101" pitchFamily="2" charset="-122"/>
              </a:rPr>
              <a:t>【网络连接】改成</a:t>
            </a:r>
            <a:r>
              <a:rPr lang="en-US" altLang="zh-CN">
                <a:ea typeface="宋体" panose="02010600030101010101" pitchFamily="2" charset="-122"/>
              </a:rPr>
              <a:t>NAT</a:t>
            </a:r>
            <a:r>
              <a:rPr lang="zh-CN" altLang="en-US">
                <a:ea typeface="宋体" panose="02010600030101010101" pitchFamily="2" charset="-122"/>
              </a:rPr>
              <a:t>模式</a:t>
            </a:r>
            <a:endParaRPr lang="zh-CN" altLang="en-US"/>
          </a:p>
          <a:p>
            <a:endParaRPr lang="zh-CN" altLang="en-US"/>
          </a:p>
          <a:p>
            <a:r>
              <a:rPr lang="en-US" altLang="zh-CN"/>
              <a:t>3</a:t>
            </a:r>
            <a:r>
              <a:rPr lang="zh-CN" altLang="en-US">
                <a:ea typeface="宋体" panose="02010600030101010101" pitchFamily="2" charset="-122"/>
              </a:rPr>
              <a:t>、启动</a:t>
            </a:r>
            <a:r>
              <a:rPr lang="en-US" altLang="zh-CN">
                <a:ea typeface="宋体" panose="02010600030101010101" pitchFamily="2" charset="-122"/>
              </a:rPr>
              <a:t>linux</a:t>
            </a:r>
            <a:r>
              <a:rPr lang="zh-CN" altLang="en-US">
                <a:ea typeface="宋体" panose="02010600030101010101" pitchFamily="2" charset="-122"/>
              </a:rPr>
              <a:t>，</a:t>
            </a:r>
            <a:r>
              <a:rPr lang="zh-CN" altLang="en-US"/>
              <a:t>修改</a:t>
            </a:r>
            <a:r>
              <a:rPr lang="en-US" altLang="zh-CN"/>
              <a:t>linux</a:t>
            </a:r>
            <a:r>
              <a:rPr lang="zh-CN" altLang="en-US">
                <a:ea typeface="宋体" panose="02010600030101010101" pitchFamily="2" charset="-122"/>
              </a:rPr>
              <a:t>网卡配置：</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修改网络配置，自动获得mac地址：</a:t>
            </a:r>
            <a:endParaRPr lang="zh-CN" altLang="en-US">
              <a:ea typeface="宋体" panose="02010600030101010101" pitchFamily="2" charset="-122"/>
            </a:endParaRPr>
          </a:p>
          <a:p>
            <a:r>
              <a:rPr lang="zh-CN" altLang="en-US">
                <a:ea typeface="宋体" panose="02010600030101010101" pitchFamily="2" charset="-122"/>
              </a:rPr>
              <a:t>　　删除 /etc/udev/rules.d/70-persistent-net.rules 文件</a:t>
            </a:r>
            <a:endParaRPr lang="zh-CN" altLang="en-US">
              <a:ea typeface="宋体" panose="02010600030101010101" pitchFamily="2" charset="-122"/>
            </a:endParaRPr>
          </a:p>
          <a:p>
            <a:r>
              <a:rPr lang="zh-CN" altLang="en-US">
                <a:ea typeface="宋体" panose="02010600030101010101" pitchFamily="2" charset="-122"/>
              </a:rPr>
              <a:t>　　删除 /etc/sysconfig/network-scripts/ifcfg-eth0 文件中的 HWADDR=00:0C:29:39:8B:3E</a:t>
            </a:r>
            <a:endParaRPr lang="zh-CN" altLang="en-US">
              <a:ea typeface="宋体" panose="02010600030101010101" pitchFamily="2" charset="-122"/>
            </a:endParaRPr>
          </a:p>
          <a:p>
            <a:endParaRPr lang="zh-CN" altLang="en-US">
              <a:ea typeface="宋体" panose="02010600030101010101" pitchFamily="2" charset="-122"/>
            </a:endParaRPr>
          </a:p>
          <a:p>
            <a:r>
              <a:rPr lang="en-US" altLang="zh-CN"/>
              <a:t>sudo </a:t>
            </a:r>
            <a:r>
              <a:rPr lang="zh-CN" altLang="en-US"/>
              <a:t> vi /etc/sysconfig/network-scripts/ifcfg-eth0 </a:t>
            </a:r>
            <a:endParaRPr lang="zh-CN" altLang="en-US"/>
          </a:p>
          <a:p>
            <a:endParaRPr lang="zh-CN" altLang="en-US"/>
          </a:p>
          <a:p>
            <a:r>
              <a:rPr lang="zh-CN" altLang="en-US"/>
              <a:t>DEVICE="eth0"</a:t>
            </a:r>
            <a:endParaRPr lang="zh-CN" altLang="en-US"/>
          </a:p>
          <a:p>
            <a:r>
              <a:rPr lang="zh-CN" altLang="en-US"/>
              <a:t>BOOTPROTO="static"</a:t>
            </a:r>
            <a:endParaRPr lang="zh-CN" altLang="en-US"/>
          </a:p>
          <a:p>
            <a:r>
              <a:rPr lang="zh-CN" altLang="en-US"/>
              <a:t>ONBOOT="yes"</a:t>
            </a:r>
            <a:endParaRPr lang="zh-CN" altLang="en-US"/>
          </a:p>
          <a:p>
            <a:r>
              <a:rPr lang="zh-CN" altLang="en-US"/>
              <a:t>TYPE="Ethernet"</a:t>
            </a:r>
            <a:endParaRPr lang="zh-CN" altLang="en-US"/>
          </a:p>
          <a:p>
            <a:r>
              <a:rPr lang="zh-CN" altLang="en-US"/>
              <a:t>IPADDR=192.168.199.</a:t>
            </a:r>
            <a:r>
              <a:rPr lang="en-US" altLang="zh-CN"/>
              <a:t>200</a:t>
            </a:r>
            <a:endParaRPr lang="en-US" altLang="zh-CN"/>
          </a:p>
          <a:p>
            <a:r>
              <a:rPr lang="zh-CN" altLang="en-US"/>
              <a:t>GATEWAY=192.168.199.2</a:t>
            </a:r>
            <a:endParaRPr lang="zh-CN" altLang="en-US"/>
          </a:p>
          <a:p>
            <a:endParaRPr lang="zh-CN" altLang="en-US"/>
          </a:p>
          <a:p>
            <a:r>
              <a:rPr lang="zh-CN" altLang="en-US"/>
              <a:t>DNS1=192.168.199.2</a:t>
            </a:r>
            <a:endParaRPr lang="zh-CN" altLang="en-US"/>
          </a:p>
          <a:p>
            <a:r>
              <a:rPr lang="zh-CN" altLang="en-US">
                <a:sym typeface="+mn-ea"/>
              </a:rPr>
              <a:t>DNS</a:t>
            </a:r>
            <a:r>
              <a:rPr lang="en-US" altLang="zh-CN">
                <a:sym typeface="+mn-ea"/>
              </a:rPr>
              <a:t>2</a:t>
            </a:r>
            <a:r>
              <a:rPr lang="zh-CN" altLang="en-US">
                <a:sym typeface="+mn-ea"/>
              </a:rPr>
              <a:t>=8.8.8.8</a:t>
            </a:r>
            <a:endParaRPr lang="zh-CN" altLang="en-US"/>
          </a:p>
          <a:p>
            <a:r>
              <a:rPr lang="zh-CN" altLang="en-US">
                <a:sym typeface="+mn-ea"/>
              </a:rPr>
              <a:t>DNS</a:t>
            </a:r>
            <a:r>
              <a:rPr lang="en-US" altLang="zh-CN">
                <a:sym typeface="+mn-ea"/>
              </a:rPr>
              <a:t>3</a:t>
            </a:r>
            <a:r>
              <a:rPr lang="zh-CN" altLang="en-US">
                <a:sym typeface="+mn-ea"/>
              </a:rPr>
              <a:t>=8.8.4.4</a:t>
            </a:r>
            <a:endParaRPr lang="zh-CN" altLang="en-US">
              <a:sym typeface="+mn-ea"/>
            </a:endParaRPr>
          </a:p>
          <a:p>
            <a:endParaRPr lang="zh-CN" altLang="en-US"/>
          </a:p>
          <a:p>
            <a:r>
              <a:rPr lang="zh-CN" altLang="en-US"/>
              <a:t>NETMASK=255.255.255.0</a:t>
            </a:r>
            <a:endParaRPr lang="zh-CN" altLang="en-US"/>
          </a:p>
          <a:p>
            <a:endParaRPr lang="zh-CN" altLang="en-US"/>
          </a:p>
          <a:p>
            <a:r>
              <a:rPr lang="zh-CN" altLang="en-US"/>
              <a:t>删除</a:t>
            </a:r>
            <a:r>
              <a:rPr lang="en-US" altLang="zh-CN"/>
              <a:t>eth-0</a:t>
            </a:r>
            <a:r>
              <a:rPr lang="zh-CN" altLang="en-US">
                <a:ea typeface="宋体" panose="02010600030101010101" pitchFamily="2" charset="-122"/>
              </a:rPr>
              <a:t>配置：</a:t>
            </a:r>
            <a:endParaRPr lang="zh-CN" altLang="en-US"/>
          </a:p>
          <a:p>
            <a:r>
              <a:rPr lang="en-US" altLang="zh-CN"/>
              <a:t>sudo </a:t>
            </a:r>
            <a:r>
              <a:rPr lang="zh-CN" altLang="en-US"/>
              <a:t>rm -rf /etc/udev/rules.d/70-persistent-net.rules</a:t>
            </a:r>
            <a:endParaRPr lang="zh-CN" altLang="en-US"/>
          </a:p>
          <a:p>
            <a:endParaRPr lang="zh-CN" altLang="en-US"/>
          </a:p>
          <a:p>
            <a:r>
              <a:rPr lang="zh-CN" altLang="en-US"/>
              <a:t>删除</a:t>
            </a:r>
            <a:r>
              <a:rPr lang="en-US" altLang="zh-CN"/>
              <a:t>DNS</a:t>
            </a:r>
            <a:r>
              <a:rPr lang="zh-CN" altLang="en-US">
                <a:ea typeface="宋体" panose="02010600030101010101" pitchFamily="2" charset="-122"/>
              </a:rPr>
              <a:t>默认配置：</a:t>
            </a:r>
            <a:endParaRPr lang="zh-CN" altLang="en-US"/>
          </a:p>
          <a:p>
            <a:r>
              <a:rPr lang="zh-CN" altLang="en-US"/>
              <a:t>sudo rm -rf /etc/resolv.conf</a:t>
            </a:r>
            <a:endParaRPr lang="zh-CN" altLang="en-US"/>
          </a:p>
          <a:p>
            <a:endParaRPr lang="zh-CN" altLang="en-US"/>
          </a:p>
          <a:p>
            <a:r>
              <a:rPr lang="zh-CN" altLang="en-US"/>
              <a:t>重启网卡：</a:t>
            </a:r>
            <a:endParaRPr lang="zh-CN" altLang="en-US"/>
          </a:p>
          <a:p>
            <a:r>
              <a:rPr lang="zh-CN" altLang="en-US"/>
              <a:t># /etc/init.d/network restart</a:t>
            </a:r>
            <a:endParaRPr lang="zh-CN" altLang="en-US"/>
          </a:p>
          <a:p>
            <a:endParaRPr lang="zh-CN" altLang="en-US"/>
          </a:p>
          <a:p>
            <a:r>
              <a:rPr lang="zh-CN" altLang="en-US"/>
              <a:t>实在不行就重启系统：</a:t>
            </a:r>
            <a:endParaRPr lang="zh-CN" altLang="en-US"/>
          </a:p>
          <a:p>
            <a:r>
              <a:rPr lang="en-US" altLang="zh-CN"/>
              <a:t>reboot</a:t>
            </a:r>
            <a:endParaRPr lang="en-US" altLang="zh-CN"/>
          </a:p>
          <a:p>
            <a:endParaRPr lang="en-US" altLang="zh-CN"/>
          </a:p>
          <a:p>
            <a:r>
              <a:rPr lang="en-US" altLang="zh-CN"/>
              <a:t>ping</a:t>
            </a:r>
            <a:r>
              <a:rPr lang="zh-CN" altLang="en-US">
                <a:ea typeface="宋体" panose="02010600030101010101" pitchFamily="2" charset="-122"/>
              </a:rPr>
              <a:t>一下测试：</a:t>
            </a:r>
            <a:r>
              <a:rPr lang="en-US" altLang="zh-CN">
                <a:ea typeface="宋体" panose="02010600030101010101" pitchFamily="2" charset="-122"/>
              </a:rPr>
              <a:t>ping www.baidu.com</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总结：Linux下设置DNS的位置主要是：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1网卡设置配置文件里面DNS服务器地址设置，2.系统默认DNS服务器地址设置。3,hosts文件指定</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生效顺序是：1 hosts文件 ---- 2 网卡配置文件DNS服务地址 ---3 /etc/resolv.conf</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需要注意的是：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1、/etc/resolv.conf下配置nameserver 会即时生效，但是每次重启操作系统会根据ifcfg-eth0里的DNS信息把该文件重写</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2、ifcfg-eth0里配置的DNS信息相当于Windows界面里你设置IP时设置的DNS，是永久的，开机重启后依然存在</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3、hosts文件的作用与Windows下的hosts文件作用相同，可以用该文件设置局域网内机器IP与机器名称对应，因其优先级高，可以用来屏蔽一些不想访问的网址，破解啊，更新啊，你懂的</a:t>
            </a:r>
            <a:endParaRPr lang="zh-CN" altLang="en-US">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Spark Standalone模式的架构和Hadoop HDFS/YARN很类似的</a:t>
            </a:r>
            <a:endParaRPr lang="zh-CN" altLang="en-US"/>
          </a:p>
          <a:p>
            <a:r>
              <a:rPr lang="zh-CN" altLang="en-US"/>
              <a:t>1 master + n worker</a:t>
            </a:r>
            <a:endParaRPr lang="zh-CN" altLang="en-US"/>
          </a:p>
          <a:p>
            <a:endParaRPr lang="zh-CN" altLang="en-US"/>
          </a:p>
          <a:p>
            <a:endParaRPr lang="zh-CN" altLang="en-US"/>
          </a:p>
          <a:p>
            <a:r>
              <a:rPr lang="zh-CN" altLang="en-US"/>
              <a:t>spark-env.sh</a:t>
            </a:r>
            <a:endParaRPr lang="zh-CN" altLang="en-US"/>
          </a:p>
          <a:p>
            <a:r>
              <a:rPr lang="zh-CN" altLang="en-US"/>
              <a:t>SPARK_MASTER_HOST=hadoop001</a:t>
            </a:r>
            <a:endParaRPr lang="zh-CN" altLang="en-US"/>
          </a:p>
          <a:p>
            <a:r>
              <a:rPr lang="zh-CN" altLang="en-US"/>
              <a:t>SPARK_WORKER_CORES=2</a:t>
            </a:r>
            <a:endParaRPr lang="zh-CN" altLang="en-US"/>
          </a:p>
          <a:p>
            <a:r>
              <a:rPr lang="zh-CN" altLang="en-US"/>
              <a:t>SPARK_WORKER_MEMORY=2g</a:t>
            </a:r>
            <a:endParaRPr lang="zh-CN" altLang="en-US"/>
          </a:p>
          <a:p>
            <a:r>
              <a:rPr lang="zh-CN" altLang="en-US"/>
              <a:t>SPARK_WORKER_INSTANCES=1</a:t>
            </a:r>
            <a:endParaRPr lang="zh-CN" altLang="en-US"/>
          </a:p>
          <a:p>
            <a:endParaRPr lang="zh-CN" altLang="en-US"/>
          </a:p>
          <a:p>
            <a:endParaRPr lang="zh-CN" altLang="en-US"/>
          </a:p>
          <a:p>
            <a:r>
              <a:rPr lang="zh-CN" altLang="en-US"/>
              <a:t>hadoop1 : master</a:t>
            </a:r>
            <a:endParaRPr lang="zh-CN" altLang="en-US"/>
          </a:p>
          <a:p>
            <a:r>
              <a:rPr lang="zh-CN" altLang="en-US"/>
              <a:t>hadoop2 : worker</a:t>
            </a:r>
            <a:endParaRPr lang="zh-CN" altLang="en-US"/>
          </a:p>
          <a:p>
            <a:r>
              <a:rPr lang="zh-CN" altLang="en-US"/>
              <a:t>hadoop3 : worker</a:t>
            </a:r>
            <a:endParaRPr lang="zh-CN" altLang="en-US"/>
          </a:p>
          <a:p>
            <a:r>
              <a:rPr lang="zh-CN" altLang="en-US"/>
              <a:t>hadoop4 : worker</a:t>
            </a:r>
            <a:endParaRPr lang="zh-CN" altLang="en-US"/>
          </a:p>
          <a:p>
            <a:r>
              <a:rPr lang="zh-CN" altLang="en-US"/>
              <a:t>...</a:t>
            </a:r>
            <a:endParaRPr lang="zh-CN" altLang="en-US"/>
          </a:p>
          <a:p>
            <a:r>
              <a:rPr lang="zh-CN" altLang="en-US"/>
              <a:t>hadoop10 : worker</a:t>
            </a:r>
            <a:endParaRPr lang="zh-CN" altLang="en-US"/>
          </a:p>
          <a:p>
            <a:endParaRPr lang="zh-CN" altLang="en-US"/>
          </a:p>
          <a:p>
            <a:r>
              <a:rPr lang="zh-CN" altLang="en-US"/>
              <a:t>slaves:</a:t>
            </a:r>
            <a:endParaRPr lang="zh-CN" altLang="en-US"/>
          </a:p>
          <a:p>
            <a:r>
              <a:rPr lang="zh-CN" altLang="en-US"/>
              <a:t>hadoop2</a:t>
            </a:r>
            <a:endParaRPr lang="zh-CN" altLang="en-US"/>
          </a:p>
          <a:p>
            <a:r>
              <a:rPr lang="zh-CN" altLang="en-US"/>
              <a:t>hadoop3</a:t>
            </a:r>
            <a:endParaRPr lang="zh-CN" altLang="en-US"/>
          </a:p>
          <a:p>
            <a:r>
              <a:rPr lang="zh-CN" altLang="en-US"/>
              <a:t>hadoop4</a:t>
            </a:r>
            <a:endParaRPr lang="zh-CN" altLang="en-US"/>
          </a:p>
          <a:p>
            <a:r>
              <a:rPr lang="zh-CN" altLang="en-US"/>
              <a:t>....</a:t>
            </a:r>
            <a:endParaRPr lang="zh-CN" altLang="en-US"/>
          </a:p>
          <a:p>
            <a:r>
              <a:rPr lang="zh-CN" altLang="en-US"/>
              <a:t>hadoop10</a:t>
            </a:r>
            <a:endParaRPr lang="zh-CN" altLang="en-US"/>
          </a:p>
          <a:p>
            <a:endParaRPr lang="zh-CN" altLang="en-US"/>
          </a:p>
          <a:p>
            <a:r>
              <a:rPr lang="zh-CN" altLang="en-US"/>
              <a:t>==&gt; start-all.sh   会在 hadoop1机器上启动master进程，在slaves文件配置的所有hostname的机器上启动worker进程</a:t>
            </a:r>
            <a:endParaRPr lang="zh-CN" altLang="en-US"/>
          </a:p>
          <a:p>
            <a:endParaRPr lang="zh-CN" altLang="en-US"/>
          </a:p>
          <a:p>
            <a:endParaRPr lang="zh-CN" altLang="en-US"/>
          </a:p>
          <a:p>
            <a:r>
              <a:rPr lang="zh-CN" altLang="en-US"/>
              <a:t>Spark WordCount统计</a:t>
            </a:r>
            <a:endParaRPr lang="zh-CN" altLang="en-US"/>
          </a:p>
          <a:p>
            <a:r>
              <a:rPr lang="zh-CN" altLang="en-US"/>
              <a:t>val file = spark.sparkContext.textFile("file:///home/hadoop/</a:t>
            </a:r>
            <a:r>
              <a:rPr lang="en-US" altLang="zh-CN"/>
              <a:t>app/</a:t>
            </a:r>
            <a:r>
              <a:rPr lang="zh-CN" altLang="en-US"/>
              <a:t>data/wc.txt")</a:t>
            </a:r>
            <a:endParaRPr lang="zh-CN" altLang="en-US"/>
          </a:p>
          <a:p>
            <a:r>
              <a:rPr lang="zh-CN" altLang="en-US"/>
              <a:t>val wordCounts = file.flatMap(line =&gt; line.split(",")).map((word =&gt; (word, 1))).reduceByKey(_ + _)</a:t>
            </a:r>
            <a:endParaRPr lang="zh-CN" altLang="en-US"/>
          </a:p>
          <a:p>
            <a:r>
              <a:rPr lang="zh-CN" altLang="en-US"/>
              <a:t> wordCounts.filter(_._1!="").collect</a:t>
            </a:r>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Hive: 类似于sql的Hive QL语言， sql==&gt;mapreduce</a:t>
            </a:r>
            <a:endParaRPr lang="zh-CN" altLang="en-US"/>
          </a:p>
          <a:p>
            <a:r>
              <a:rPr lang="zh-CN" altLang="en-US"/>
              <a:t>	特点：mapreduce</a:t>
            </a:r>
            <a:endParaRPr lang="zh-CN" altLang="en-US"/>
          </a:p>
          <a:p>
            <a:r>
              <a:rPr lang="zh-CN" altLang="en-US"/>
              <a:t>	改进：hive on tez、hive on spark、hive on mapreduce</a:t>
            </a:r>
            <a:endParaRPr lang="zh-CN" altLang="en-US"/>
          </a:p>
          <a:p>
            <a:endParaRPr lang="zh-CN" altLang="en-US"/>
          </a:p>
          <a:p>
            <a:r>
              <a:rPr lang="zh-CN" altLang="en-US"/>
              <a:t>Spark: hive on spark ==&gt; shark(hive on spark)</a:t>
            </a:r>
            <a:endParaRPr lang="zh-CN" altLang="en-US"/>
          </a:p>
          <a:p>
            <a:r>
              <a:rPr lang="zh-CN" altLang="en-US"/>
              <a:t>	shark推出：欢迎， 基于spark、基于内存的列式存储、与hive能够兼容</a:t>
            </a:r>
            <a:endParaRPr lang="zh-CN" altLang="en-US"/>
          </a:p>
          <a:p>
            <a:r>
              <a:rPr lang="zh-CN" altLang="en-US"/>
              <a:t>	缺点：hive ql的解析、逻辑执行计划生成、执行计划的优化是依赖于hive的</a:t>
            </a:r>
            <a:endParaRPr lang="zh-CN" altLang="en-US"/>
          </a:p>
          <a:p>
            <a:r>
              <a:rPr lang="zh-CN" altLang="en-US"/>
              <a:t>		仅仅只是把物理执行计划从mr作业替换成spark作业</a:t>
            </a:r>
            <a:endParaRPr lang="zh-CN" altLang="en-US"/>
          </a:p>
          <a:p>
            <a:endParaRPr lang="zh-CN" altLang="en-US"/>
          </a:p>
          <a:p>
            <a:endParaRPr lang="zh-CN" altLang="en-US"/>
          </a:p>
          <a:p>
            <a:r>
              <a:rPr lang="zh-CN" altLang="en-US"/>
              <a:t>Shark终止以后，产生了2个分支：</a:t>
            </a:r>
            <a:endParaRPr lang="zh-CN" altLang="en-US"/>
          </a:p>
          <a:p>
            <a:r>
              <a:rPr lang="zh-CN" altLang="en-US"/>
              <a:t>1）hive on spark</a:t>
            </a:r>
            <a:endParaRPr lang="zh-CN" altLang="en-US"/>
          </a:p>
          <a:p>
            <a:r>
              <a:rPr lang="zh-CN" altLang="en-US"/>
              <a:t>	Hive社区，源码是在Hive中</a:t>
            </a:r>
            <a:endParaRPr lang="zh-CN" altLang="en-US"/>
          </a:p>
          <a:p>
            <a:r>
              <a:rPr lang="zh-CN" altLang="en-US"/>
              <a:t>2）Spark SQL</a:t>
            </a:r>
            <a:endParaRPr lang="zh-CN" altLang="en-US"/>
          </a:p>
          <a:p>
            <a:r>
              <a:rPr lang="zh-CN" altLang="en-US"/>
              <a:t>	Spark社区，源码是在Spark中</a:t>
            </a:r>
            <a:endParaRPr lang="zh-CN" altLang="en-US"/>
          </a:p>
          <a:p>
            <a:r>
              <a:rPr lang="zh-CN" altLang="en-US"/>
              <a:t>	支持多种数据源，多种优化技术，扩展性好很多</a:t>
            </a:r>
            <a:endParaRPr lang="zh-CN" altLang="en-US"/>
          </a:p>
          <a:p>
            <a:endParaRPr lang="zh-CN" altLang="en-US"/>
          </a:p>
          <a:p>
            <a:r>
              <a:rPr lang="zh-CN" altLang="en-US"/>
              <a:t>SQL on Hadoop</a:t>
            </a:r>
            <a:endParaRPr lang="zh-CN" altLang="en-US"/>
          </a:p>
          <a:p>
            <a:r>
              <a:rPr lang="zh-CN" altLang="en-US"/>
              <a:t>1）Hive </a:t>
            </a:r>
            <a:endParaRPr lang="zh-CN" altLang="en-US"/>
          </a:p>
          <a:p>
            <a:r>
              <a:rPr lang="zh-CN" altLang="en-US"/>
              <a:t>	sql ==&gt; mapreduce</a:t>
            </a:r>
            <a:endParaRPr lang="zh-CN" altLang="en-US"/>
          </a:p>
          <a:p>
            <a:r>
              <a:rPr lang="zh-CN" altLang="en-US"/>
              <a:t>	metastore ： 元数据 </a:t>
            </a:r>
            <a:endParaRPr lang="zh-CN" altLang="en-US"/>
          </a:p>
          <a:p>
            <a:r>
              <a:rPr lang="zh-CN" altLang="en-US"/>
              <a:t>	sql：database、table、view</a:t>
            </a:r>
            <a:endParaRPr lang="zh-CN" altLang="en-US"/>
          </a:p>
          <a:p>
            <a:r>
              <a:rPr lang="zh-CN" altLang="en-US"/>
              <a:t>	facebook</a:t>
            </a:r>
            <a:endParaRPr lang="zh-CN" altLang="en-US"/>
          </a:p>
          <a:p>
            <a:endParaRPr lang="zh-CN" altLang="en-US"/>
          </a:p>
          <a:p>
            <a:r>
              <a:rPr lang="zh-CN" altLang="en-US"/>
              <a:t>2）impala</a:t>
            </a:r>
            <a:endParaRPr lang="zh-CN" altLang="en-US"/>
          </a:p>
          <a:p>
            <a:r>
              <a:rPr lang="zh-CN" altLang="en-US"/>
              <a:t>	cloudera ： cdh（建议大家在生产上使用的hadoop系列版本）、cm</a:t>
            </a:r>
            <a:endParaRPr lang="zh-CN" altLang="en-US"/>
          </a:p>
          <a:p>
            <a:r>
              <a:rPr lang="zh-CN" altLang="en-US"/>
              <a:t>	sql：自己的守护进程执行的，非mr</a:t>
            </a:r>
            <a:endParaRPr lang="zh-CN" altLang="en-US"/>
          </a:p>
          <a:p>
            <a:r>
              <a:rPr lang="zh-CN" altLang="en-US"/>
              <a:t>	metastore</a:t>
            </a:r>
            <a:endParaRPr lang="zh-CN" altLang="en-US"/>
          </a:p>
          <a:p>
            <a:endParaRPr lang="zh-CN" altLang="en-US"/>
          </a:p>
          <a:p>
            <a:r>
              <a:rPr lang="zh-CN" altLang="en-US"/>
              <a:t>3）presto</a:t>
            </a:r>
            <a:endParaRPr lang="zh-CN" altLang="en-US"/>
          </a:p>
          <a:p>
            <a:r>
              <a:rPr lang="zh-CN" altLang="en-US"/>
              <a:t>	facebook</a:t>
            </a:r>
            <a:endParaRPr lang="zh-CN" altLang="en-US"/>
          </a:p>
          <a:p>
            <a:r>
              <a:rPr lang="zh-CN" altLang="en-US"/>
              <a:t>	京东</a:t>
            </a:r>
            <a:endParaRPr lang="zh-CN" altLang="en-US"/>
          </a:p>
          <a:p>
            <a:r>
              <a:rPr lang="zh-CN" altLang="en-US"/>
              <a:t>	sql</a:t>
            </a:r>
            <a:endParaRPr lang="zh-CN" altLang="en-US"/>
          </a:p>
          <a:p>
            <a:endParaRPr lang="zh-CN" altLang="en-US"/>
          </a:p>
          <a:p>
            <a:r>
              <a:rPr lang="zh-CN" altLang="en-US"/>
              <a:t>4）drill</a:t>
            </a:r>
            <a:endParaRPr lang="zh-CN" altLang="en-US"/>
          </a:p>
          <a:p>
            <a:r>
              <a:rPr lang="zh-CN" altLang="en-US"/>
              <a:t>	sql</a:t>
            </a:r>
            <a:endParaRPr lang="zh-CN" altLang="en-US"/>
          </a:p>
          <a:p>
            <a:r>
              <a:rPr lang="zh-CN" altLang="en-US"/>
              <a:t>	访问：hdfs、rdbms、json、hbase、mongodb、s3、hive</a:t>
            </a:r>
            <a:endParaRPr lang="zh-CN" altLang="en-US"/>
          </a:p>
          <a:p>
            <a:endParaRPr lang="zh-CN" altLang="en-US"/>
          </a:p>
          <a:p>
            <a:r>
              <a:rPr lang="zh-CN" altLang="en-US"/>
              <a:t>5）Spark SQL</a:t>
            </a:r>
            <a:endParaRPr lang="zh-CN" altLang="en-US"/>
          </a:p>
          <a:p>
            <a:r>
              <a:rPr lang="zh-CN" altLang="en-US"/>
              <a:t>	sql</a:t>
            </a:r>
            <a:endParaRPr lang="zh-CN" altLang="en-US"/>
          </a:p>
          <a:p>
            <a:r>
              <a:rPr lang="zh-CN" altLang="en-US"/>
              <a:t>	dataframe/dataset api</a:t>
            </a:r>
            <a:endParaRPr lang="zh-CN" altLang="en-US"/>
          </a:p>
          <a:p>
            <a:r>
              <a:rPr lang="zh-CN" altLang="en-US"/>
              <a:t>	metastore</a:t>
            </a:r>
            <a:endParaRPr lang="zh-CN" altLang="en-US"/>
          </a:p>
          <a:p>
            <a:r>
              <a:rPr lang="zh-CN" altLang="en-US"/>
              <a:t>	访问：hdfs、rdbms、json、hbase、mongodb、s3、hive  ==&gt; 外部数据源</a:t>
            </a:r>
            <a:endParaRPr lang="zh-CN" altLang="en-US"/>
          </a:p>
          <a:p>
            <a:endParaRPr lang="zh-CN" altLang="en-US"/>
          </a:p>
          <a:p>
            <a:r>
              <a:rPr lang="zh-CN" altLang="en-US"/>
              <a:t>Spark SQL is Apache Spark's module for working with structured data. </a:t>
            </a:r>
            <a:endParaRPr lang="zh-CN" altLang="en-US"/>
          </a:p>
          <a:p>
            <a:endParaRPr lang="zh-CN" altLang="en-US"/>
          </a:p>
          <a:p>
            <a:r>
              <a:rPr lang="zh-CN" altLang="en-US"/>
              <a:t>有见到SQL字样吗？</a:t>
            </a:r>
            <a:endParaRPr lang="zh-CN" altLang="en-US"/>
          </a:p>
          <a:p>
            <a:r>
              <a:rPr lang="zh-CN" altLang="en-US"/>
              <a:t>Spark SQL它不仅仅有访问或者操作SQL的功能，还提供了其他的非常丰富的操作：外部数据源、优化</a:t>
            </a:r>
            <a:endParaRPr lang="zh-CN" altLang="en-US"/>
          </a:p>
          <a:p>
            <a:endParaRPr lang="zh-CN" altLang="en-US"/>
          </a:p>
          <a:p>
            <a:r>
              <a:rPr lang="zh-CN" altLang="en-US" b="1"/>
              <a:t>Spark SQL概述小结：</a:t>
            </a:r>
            <a:endParaRPr lang="zh-CN" altLang="en-US" b="1"/>
          </a:p>
          <a:p>
            <a:r>
              <a:rPr lang="zh-CN" altLang="en-US" b="1"/>
              <a:t>1）Spark SQL的应用并不局限于SQL；</a:t>
            </a:r>
            <a:endParaRPr lang="zh-CN" altLang="en-US" b="1"/>
          </a:p>
          <a:p>
            <a:r>
              <a:rPr lang="zh-CN" altLang="en-US" b="1"/>
              <a:t>2）访问hive、json、parquet等文件的数据；</a:t>
            </a:r>
            <a:endParaRPr lang="zh-CN" altLang="en-US" b="1"/>
          </a:p>
          <a:p>
            <a:r>
              <a:rPr lang="zh-CN" altLang="en-US" b="1"/>
              <a:t>3）SQL只是Spark SQL的一个功能而已；</a:t>
            </a:r>
            <a:endParaRPr lang="zh-CN" altLang="en-US" b="1"/>
          </a:p>
          <a:p>
            <a:r>
              <a:rPr lang="zh-CN" altLang="en-US" b="1"/>
              <a:t>===&gt; Spark SQL这个名字起的并不恰当</a:t>
            </a:r>
            <a:endParaRPr lang="zh-CN" altLang="en-US" b="1"/>
          </a:p>
          <a:p>
            <a:r>
              <a:rPr lang="zh-CN" altLang="en-US" b="1"/>
              <a:t>4）Spark SQL提供了SQL的api、DataFrame和Dataset的API；</a:t>
            </a:r>
            <a:endParaRPr lang="zh-CN" altLang="en-US"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b="1"/>
          </a:p>
          <a:p>
            <a:endParaRPr lang="zh-CN" altLang="en-US"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b="1"/>
          </a:p>
          <a:p>
            <a:r>
              <a:rPr lang="zh-CN" altLang="en-US" b="1"/>
              <a:t> &lt;properties&gt;</a:t>
            </a:r>
            <a:endParaRPr lang="zh-CN" altLang="en-US" b="1"/>
          </a:p>
          <a:p>
            <a:r>
              <a:rPr lang="zh-CN" altLang="en-US" b="1"/>
              <a:t>  </a:t>
            </a:r>
            <a:r>
              <a:rPr lang="en-US" altLang="zh-CN" b="1"/>
              <a:t>......</a:t>
            </a:r>
            <a:endParaRPr lang="zh-CN" altLang="en-US" b="1"/>
          </a:p>
          <a:p>
            <a:r>
              <a:rPr lang="zh-CN" altLang="en-US" b="1"/>
              <a:t>    &lt;scala.version&gt;2.11.8&lt;/scala.version&gt;</a:t>
            </a:r>
            <a:endParaRPr lang="zh-CN" altLang="en-US" b="1"/>
          </a:p>
          <a:p>
            <a:r>
              <a:rPr lang="zh-CN" altLang="en-US" b="1"/>
              <a:t>    &lt;spark.version&gt;2.1.0&lt;/spark.version&gt;</a:t>
            </a:r>
            <a:endParaRPr lang="zh-CN" altLang="en-US" b="1"/>
          </a:p>
          <a:p>
            <a:r>
              <a:rPr lang="zh-CN" altLang="en-US" b="1"/>
              <a:t>  &lt;/properties&gt;</a:t>
            </a:r>
            <a:endParaRPr lang="zh-CN" altLang="en-US"/>
          </a:p>
          <a:p>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Calibri" panose="020F0502020204030204"/>
              </a:rPr>
              <a:t>  </a:t>
            </a:r>
            <a:r>
              <a:rPr lang="zh-CN" altLang="en-US">
                <a:ln>
                  <a:noFill/>
                </a:ln>
                <a:solidFill>
                  <a:srgbClr val="0702BE"/>
                </a:solidFill>
                <a:effectLst/>
                <a:uFillTx/>
                <a:sym typeface="Calibri" panose="020F0502020204030204"/>
              </a:rPr>
              <a:t>&lt;!--scala--&gt;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&lt;groupId&gt;org.scala-lang&lt;/groupId&gt;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&lt;artifactId&gt;scala-library&lt;/artifactId&gt;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&lt;version&gt;${scala.version}&lt;/version&gt;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a:t>
            </a:r>
            <a:r>
              <a:rPr lang="zh-CN" altLang="en-US">
                <a:ln>
                  <a:noFill/>
                </a:ln>
                <a:solidFill>
                  <a:srgbClr val="0702BE"/>
                </a:solidFill>
                <a:effectLst/>
                <a:uFillTx/>
                <a:sym typeface="Calibri" panose="020F0502020204030204"/>
              </a:rPr>
              <a:t>  &lt;!--spark sql--&gt;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&lt;groupId&gt;org.apache.spark&lt;/groupId&gt;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&lt;artifactId&gt;spark-sql_2.11&lt;/artifactId&gt;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&lt;version&gt;${spark.version}&lt;/version&gt;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lang="zh-CN" altLang="en-US" b="1">
              <a:ln>
                <a:noFill/>
              </a:ln>
              <a:solidFill>
                <a:srgbClr val="0702BE"/>
              </a:solidFill>
              <a:effectLst/>
              <a:uFillTx/>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lang="zh-CN" altLang="en-US"/>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1219200" rtl="0" fontAlgn="auto" latinLnBrk="0" hangingPunct="0">
              <a:lnSpc>
                <a:spcPct val="100000"/>
              </a:lnSpc>
              <a:spcBef>
                <a:spcPts val="0"/>
              </a:spcBef>
              <a:spcAft>
                <a:spcPts val="0"/>
              </a:spcAft>
              <a:buClrTx/>
              <a:buSzTx/>
              <a:buFontTx/>
              <a:buNone/>
            </a:pPr>
            <a:endParaRPr lang="zh-CN" altLang="en-US"/>
          </a:p>
          <a:p>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SQLcontext</a:t>
            </a:r>
            <a:r>
              <a:rPr lang="zh-CN" altLang="en-US"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a:t>
            </a:r>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spark1.x</a:t>
            </a:r>
            <a:r>
              <a:rPr lang="zh-CN" altLang="en-US"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版本写法）</a:t>
            </a:r>
            <a:r>
              <a:rPr lang="zh-CN" altLang="en-US">
                <a:sym typeface="+mn-ea"/>
              </a:rPr>
              <a:t>：</a:t>
            </a:r>
            <a:r>
              <a:rPr lang="en-US" altLang="zh-CN">
                <a:sym typeface="+mn-ea"/>
              </a:rPr>
              <a:t>spark1.x </a:t>
            </a:r>
            <a:r>
              <a:rPr lang="zh-CN" altLang="en-US">
                <a:ea typeface="宋体" panose="02010600030101010101" pitchFamily="2" charset="-122"/>
                <a:sym typeface="+mn-ea"/>
              </a:rPr>
              <a:t>中</a:t>
            </a:r>
            <a:r>
              <a:rPr lang="en-US" altLang="zh-CN">
                <a:ea typeface="宋体" panose="02010600030101010101" pitchFamily="2" charset="-122"/>
                <a:sym typeface="+mn-ea"/>
              </a:rPr>
              <a:t>sparkSQL</a:t>
            </a:r>
            <a:r>
              <a:rPr lang="zh-CN" altLang="en-US">
                <a:ea typeface="宋体" panose="02010600030101010101" pitchFamily="2" charset="-122"/>
                <a:sym typeface="+mn-ea"/>
              </a:rPr>
              <a:t>的入口点：</a:t>
            </a:r>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SQLcontext</a:t>
            </a:r>
            <a:endParaRPr lang="zh-CN" altLang="en-US"/>
          </a:p>
          <a:p>
            <a:endParaRPr lang="zh-CN" altLang="en-US"/>
          </a:p>
          <a:p>
            <a:r>
              <a:rPr lang="zh-CN" altLang="en-US">
                <a:sym typeface="+mn-ea"/>
              </a:rPr>
              <a:t>package com.tdtk.spark</a:t>
            </a:r>
            <a:endParaRPr lang="zh-CN" altLang="en-US"/>
          </a:p>
          <a:p>
            <a:endParaRPr lang="zh-CN" altLang="en-US"/>
          </a:p>
          <a:p>
            <a:r>
              <a:rPr lang="zh-CN" altLang="en-US">
                <a:sym typeface="+mn-ea"/>
              </a:rPr>
              <a:t>import org.apache.spark.sql.SQLContext</a:t>
            </a:r>
            <a:endParaRPr lang="zh-CN" altLang="en-US"/>
          </a:p>
          <a:p>
            <a:r>
              <a:rPr lang="zh-CN" altLang="en-US">
                <a:sym typeface="+mn-ea"/>
              </a:rPr>
              <a:t>import org.apache.spark.{SparkConf, SparkContext}</a:t>
            </a:r>
            <a:endParaRPr lang="zh-CN" altLang="en-US"/>
          </a:p>
          <a:p>
            <a:endParaRPr lang="zh-CN" altLang="en-US"/>
          </a:p>
          <a:p>
            <a:endParaRPr lang="zh-CN" altLang="en-US"/>
          </a:p>
          <a:p>
            <a:r>
              <a:rPr lang="zh-CN" altLang="en-US">
                <a:sym typeface="+mn-ea"/>
              </a:rPr>
              <a:t>/**</a:t>
            </a:r>
            <a:endParaRPr lang="zh-CN" altLang="en-US"/>
          </a:p>
          <a:p>
            <a:r>
              <a:rPr lang="zh-CN" altLang="en-US">
                <a:sym typeface="+mn-ea"/>
              </a:rPr>
              <a:t>  * SQLContext的使用:</a:t>
            </a:r>
            <a:endParaRPr lang="zh-CN" altLang="en-US"/>
          </a:p>
          <a:p>
            <a:r>
              <a:rPr lang="zh-CN" altLang="en-US">
                <a:sym typeface="+mn-ea"/>
              </a:rPr>
              <a:t>  * 注意：IDEA是在本地，而测试数据是在服务器上 ，能不能在本地进行开发测试的？</a:t>
            </a:r>
            <a:endParaRPr lang="zh-CN" altLang="en-US"/>
          </a:p>
          <a:p>
            <a:r>
              <a:rPr lang="zh-CN" altLang="en-US">
                <a:sym typeface="+mn-ea"/>
              </a:rPr>
              <a:t>  *</a:t>
            </a:r>
            <a:endParaRPr lang="zh-CN" altLang="en-US"/>
          </a:p>
          <a:p>
            <a:r>
              <a:rPr lang="zh-CN" altLang="en-US">
                <a:sym typeface="+mn-ea"/>
              </a:rPr>
              <a:t>  */</a:t>
            </a:r>
            <a:endParaRPr lang="zh-CN" altLang="en-US"/>
          </a:p>
          <a:p>
            <a:r>
              <a:rPr lang="zh-CN" altLang="en-US">
                <a:sym typeface="+mn-ea"/>
              </a:rPr>
              <a:t>object SQLContextApp {</a:t>
            </a:r>
            <a:endParaRPr lang="zh-CN" altLang="en-US"/>
          </a:p>
          <a:p>
            <a:endParaRPr lang="zh-CN" altLang="en-US"/>
          </a:p>
          <a:p>
            <a:r>
              <a:rPr lang="zh-CN" altLang="en-US">
                <a:sym typeface="+mn-ea"/>
              </a:rPr>
              <a:t>  def main(args: Array[String]) {</a:t>
            </a:r>
            <a:endParaRPr lang="zh-CN" altLang="en-US"/>
          </a:p>
          <a:p>
            <a:r>
              <a:rPr lang="zh-CN" altLang="en-US">
                <a:sym typeface="+mn-ea"/>
              </a:rPr>
              <a:t>    val path = args(0)</a:t>
            </a:r>
            <a:endParaRPr lang="zh-CN" altLang="en-US"/>
          </a:p>
          <a:p>
            <a:r>
              <a:rPr lang="zh-CN" altLang="en-US">
                <a:sym typeface="+mn-ea"/>
              </a:rPr>
              <a:t>    //1)创建相应的Context</a:t>
            </a:r>
            <a:endParaRPr lang="zh-CN" altLang="en-US"/>
          </a:p>
          <a:p>
            <a:r>
              <a:rPr lang="zh-CN" altLang="en-US">
                <a:sym typeface="+mn-ea"/>
              </a:rPr>
              <a:t>    val sparkConf = new SparkConf()</a:t>
            </a:r>
            <a:endParaRPr lang="zh-CN" altLang="en-US"/>
          </a:p>
          <a:p>
            <a:endParaRPr lang="zh-CN" altLang="en-US"/>
          </a:p>
          <a:p>
            <a:r>
              <a:rPr lang="zh-CN" altLang="en-US">
                <a:sym typeface="+mn-ea"/>
              </a:rPr>
              <a:t>    //在测试或者生产中，AppName和Master我们是通过脚本进行指定</a:t>
            </a:r>
            <a:endParaRPr lang="zh-CN" altLang="en-US"/>
          </a:p>
          <a:p>
            <a:r>
              <a:rPr lang="zh-CN" altLang="en-US">
                <a:sym typeface="+mn-ea"/>
              </a:rPr>
              <a:t>    sparkConf.setAppName("SQLContextApp").setMaster("local[2]")</a:t>
            </a:r>
            <a:endParaRPr lang="zh-CN" altLang="en-US"/>
          </a:p>
          <a:p>
            <a:endParaRPr lang="zh-CN" altLang="en-US"/>
          </a:p>
          <a:p>
            <a:r>
              <a:rPr lang="zh-CN" altLang="en-US">
                <a:sym typeface="+mn-ea"/>
              </a:rPr>
              <a:t>    val sc = new SparkContext(sparkConf)</a:t>
            </a:r>
            <a:endParaRPr lang="zh-CN" altLang="en-US"/>
          </a:p>
          <a:p>
            <a:r>
              <a:rPr lang="zh-CN" altLang="en-US">
                <a:sym typeface="+mn-ea"/>
              </a:rPr>
              <a:t>    val sqlContext = new SQLContext(sc)</a:t>
            </a:r>
            <a:endParaRPr lang="zh-CN" altLang="en-US"/>
          </a:p>
          <a:p>
            <a:endParaRPr lang="zh-CN" altLang="en-US"/>
          </a:p>
          <a:p>
            <a:r>
              <a:rPr lang="zh-CN" altLang="en-US">
                <a:sym typeface="+mn-ea"/>
              </a:rPr>
              <a:t>    //2)相关的处理: json  {"name":"zhangsan","age":32}{"name":"lisi","age":24}{"name":"wangwu","age":28}  people.json</a:t>
            </a:r>
            <a:endParaRPr lang="zh-CN" altLang="en-US"/>
          </a:p>
          <a:p>
            <a:r>
              <a:rPr lang="zh-CN" altLang="en-US">
                <a:sym typeface="+mn-ea"/>
              </a:rPr>
              <a:t>    // win10的文件，直接D://data/people.json就可以</a:t>
            </a:r>
            <a:endParaRPr lang="zh-CN" altLang="en-US"/>
          </a:p>
          <a:p>
            <a:r>
              <a:rPr lang="zh-CN" altLang="en-US">
                <a:sym typeface="+mn-ea"/>
              </a:rPr>
              <a:t>    //linux的文件，/home/hadoop/data/people.json</a:t>
            </a:r>
            <a:endParaRPr lang="zh-CN" altLang="en-US"/>
          </a:p>
          <a:p>
            <a:r>
              <a:rPr lang="zh-CN" altLang="en-US">
                <a:sym typeface="+mn-ea"/>
              </a:rPr>
              <a:t>    //mac的文件，file:///D://data/people.json</a:t>
            </a:r>
            <a:endParaRPr lang="zh-CN" altLang="en-US"/>
          </a:p>
          <a:p>
            <a:r>
              <a:rPr lang="zh-CN" altLang="en-US">
                <a:sym typeface="+mn-ea"/>
              </a:rPr>
              <a:t>//  val people = sqlContext.read.format("json").load("D://data/people.json")</a:t>
            </a:r>
            <a:endParaRPr lang="zh-CN" altLang="en-US"/>
          </a:p>
          <a:p>
            <a:r>
              <a:rPr lang="zh-CN" altLang="en-US">
                <a:sym typeface="+mn-ea"/>
              </a:rPr>
              <a:t>  val people = sqlContext.read.format("json").load(path)</a:t>
            </a:r>
            <a:endParaRPr lang="zh-CN" altLang="en-US"/>
          </a:p>
          <a:p>
            <a:r>
              <a:rPr lang="zh-CN" altLang="en-US">
                <a:sym typeface="+mn-ea"/>
              </a:rPr>
              <a:t>    people.printSchema()</a:t>
            </a:r>
            <a:endParaRPr lang="zh-CN" altLang="en-US"/>
          </a:p>
          <a:p>
            <a:r>
              <a:rPr lang="zh-CN" altLang="en-US">
                <a:sym typeface="+mn-ea"/>
              </a:rPr>
              <a:t>    people.show()</a:t>
            </a:r>
            <a:endParaRPr lang="zh-CN" altLang="en-US"/>
          </a:p>
          <a:p>
            <a:endParaRPr lang="zh-CN" altLang="en-US"/>
          </a:p>
          <a:p>
            <a:r>
              <a:rPr lang="zh-CN" altLang="en-US">
                <a:sym typeface="+mn-ea"/>
              </a:rPr>
              <a:t>    //3)关闭资源</a:t>
            </a:r>
            <a:endParaRPr lang="zh-CN" altLang="en-US"/>
          </a:p>
          <a:p>
            <a:r>
              <a:rPr lang="zh-CN" altLang="en-US">
                <a:sym typeface="+mn-ea"/>
              </a:rPr>
              <a:t>    sc.stop()</a:t>
            </a:r>
            <a:endParaRPr lang="zh-CN" altLang="en-US"/>
          </a:p>
          <a:p>
            <a:r>
              <a:rPr lang="zh-CN" altLang="en-US">
                <a:sym typeface="+mn-ea"/>
              </a:rPr>
              <a:t>  }</a:t>
            </a:r>
            <a:endParaRPr lang="zh-CN" altLang="en-US"/>
          </a:p>
          <a:p>
            <a:endParaRPr lang="zh-CN" altLang="en-US"/>
          </a:p>
          <a:p>
            <a:r>
              <a:rPr lang="zh-CN" altLang="en-US">
                <a:sym typeface="+mn-ea"/>
              </a:rPr>
              <a:t>}</a:t>
            </a:r>
            <a:endParaRPr lang="zh-CN" altLang="en-US"/>
          </a:p>
          <a:p>
            <a:endParaRPr lang="zh-CN" altLang="en-US"/>
          </a:p>
          <a:p>
            <a:endParaRPr lang="zh-CN" altLang="en-US"/>
          </a:p>
          <a:p>
            <a:r>
              <a:rPr lang="zh-CN" altLang="en-US">
                <a:sym typeface="+mn-ea"/>
              </a:rPr>
              <a:t>提交Spark Application到环境中运行</a:t>
            </a:r>
            <a:endParaRPr lang="zh-CN" altLang="en-US"/>
          </a:p>
          <a:p>
            <a:r>
              <a:rPr lang="zh-CN" altLang="en-US">
                <a:sym typeface="+mn-ea"/>
              </a:rPr>
              <a:t>spark-submit \</a:t>
            </a:r>
            <a:endParaRPr lang="zh-CN" altLang="en-US"/>
          </a:p>
          <a:p>
            <a:r>
              <a:rPr lang="zh-CN" altLang="en-US">
                <a:sym typeface="+mn-ea"/>
              </a:rPr>
              <a:t>--name SQLContextApp \</a:t>
            </a:r>
            <a:endParaRPr lang="zh-CN" altLang="en-US"/>
          </a:p>
          <a:p>
            <a:r>
              <a:rPr lang="zh-CN" altLang="en-US">
                <a:sym typeface="+mn-ea"/>
              </a:rPr>
              <a:t>--class com.tdtk.spark.SQLContextApp \</a:t>
            </a:r>
            <a:endParaRPr lang="zh-CN" altLang="en-US"/>
          </a:p>
          <a:p>
            <a:r>
              <a:rPr lang="zh-CN" altLang="en-US">
                <a:sym typeface="+mn-ea"/>
              </a:rPr>
              <a:t>--master local[2] \</a:t>
            </a:r>
            <a:endParaRPr lang="zh-CN" altLang="en-US"/>
          </a:p>
          <a:p>
            <a:r>
              <a:rPr lang="zh-CN" altLang="en-US">
                <a:sym typeface="+mn-ea"/>
              </a:rPr>
              <a:t>/home/hadoop/lib/</a:t>
            </a:r>
            <a:r>
              <a:rPr lang="en-US" altLang="zh-CN">
                <a:sym typeface="+mn-ea"/>
              </a:rPr>
              <a:t>spark-</a:t>
            </a:r>
            <a:r>
              <a:rPr lang="zh-CN" altLang="en-US">
                <a:sym typeface="+mn-ea"/>
              </a:rPr>
              <a:t>sql-1.0.jar \</a:t>
            </a:r>
            <a:endParaRPr lang="zh-CN" altLang="en-US"/>
          </a:p>
          <a:p>
            <a:r>
              <a:rPr lang="zh-CN" altLang="en-US">
                <a:sym typeface="+mn-ea"/>
              </a:rPr>
              <a:t>/home/hadoop/</a:t>
            </a:r>
            <a:r>
              <a:rPr lang="en-US" altLang="zh-CN">
                <a:sym typeface="+mn-ea"/>
              </a:rPr>
              <a:t>data/</a:t>
            </a:r>
            <a:r>
              <a:rPr lang="zh-CN" altLang="en-US">
                <a:sym typeface="+mn-ea"/>
              </a:rPr>
              <a:t>people.json</a:t>
            </a:r>
            <a:endParaRPr lang="zh-CN" altLang="en-US"/>
          </a:p>
          <a:p>
            <a:endParaRPr lang="zh-CN" altLang="en-US"/>
          </a:p>
          <a:p>
            <a:endParaRPr lang="zh-CN" altLang="en-US"/>
          </a:p>
          <a:p>
            <a:r>
              <a:rPr lang="zh-CN" altLang="en-US">
                <a:sym typeface="+mn-ea"/>
              </a:rPr>
              <a:t>生产环境中</a:t>
            </a:r>
            <a:r>
              <a:rPr lang="en-US" altLang="zh-CN">
                <a:sym typeface="+mn-ea"/>
              </a:rPr>
              <a:t>,</a:t>
            </a:r>
            <a:r>
              <a:rPr lang="zh-CN" altLang="en-US">
                <a:ea typeface="宋体" panose="02010600030101010101" pitchFamily="2" charset="-122"/>
                <a:sym typeface="+mn-ea"/>
              </a:rPr>
              <a:t>创建</a:t>
            </a:r>
            <a:r>
              <a:rPr lang="en-US" altLang="zh-CN">
                <a:ea typeface="宋体" panose="02010600030101010101" pitchFamily="2" charset="-122"/>
                <a:sym typeface="+mn-ea"/>
              </a:rPr>
              <a:t>shell</a:t>
            </a:r>
            <a:r>
              <a:rPr lang="zh-CN" altLang="en-US">
                <a:ea typeface="宋体" panose="02010600030101010101" pitchFamily="2" charset="-122"/>
                <a:sym typeface="+mn-ea"/>
              </a:rPr>
              <a:t>脚本文件，如：</a:t>
            </a:r>
            <a:r>
              <a:rPr lang="en-US" altLang="zh-CN">
                <a:ea typeface="宋体" panose="02010600030101010101" pitchFamily="2" charset="-122"/>
                <a:sym typeface="+mn-ea"/>
              </a:rPr>
              <a:t>sparkContext.sh </a:t>
            </a:r>
            <a:endParaRPr lang="en-US" altLang="zh-CN">
              <a:ea typeface="宋体" panose="02010600030101010101" pitchFamily="2" charset="-122"/>
            </a:endParaRPr>
          </a:p>
          <a:p>
            <a:r>
              <a:rPr lang="zh-CN" altLang="en-US">
                <a:sym typeface="+mn-ea"/>
              </a:rPr>
              <a:t>对文件赋予执行权限：</a:t>
            </a:r>
            <a:r>
              <a:rPr lang="en-US" altLang="zh-CN">
                <a:sym typeface="+mn-ea"/>
              </a:rPr>
              <a:t>chmod u+x </a:t>
            </a:r>
            <a:r>
              <a:rPr lang="en-US" altLang="zh-CN">
                <a:ea typeface="宋体" panose="02010600030101010101" pitchFamily="2" charset="-122"/>
                <a:sym typeface="+mn-ea"/>
              </a:rPr>
              <a:t>sparkContext.sh </a:t>
            </a:r>
            <a:endParaRPr lang="zh-CN" altLang="en-US"/>
          </a:p>
          <a:p>
            <a:endParaRPr lang="zh-CN" altLang="en-US"/>
          </a:p>
          <a:p>
            <a:endParaRPr lang="zh-CN" altLang="en-US"/>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添加</a:t>
            </a:r>
            <a:r>
              <a:rPr lang="en-US" altLang="zh-CN"/>
              <a:t>hive</a:t>
            </a:r>
            <a:r>
              <a:rPr lang="zh-CN" altLang="en-US">
                <a:ea typeface="宋体" panose="02010600030101010101" pitchFamily="2" charset="-122"/>
              </a:rPr>
              <a:t>依赖：</a:t>
            </a:r>
            <a:endParaRPr lang="zh-CN" altLang="en-US">
              <a:ea typeface="宋体" panose="02010600030101010101" pitchFamily="2" charset="-122"/>
            </a:endParaRPr>
          </a:p>
          <a:p>
            <a:endParaRPr lang="zh-CN" altLang="en-US"/>
          </a:p>
          <a:p>
            <a:r>
              <a:rPr lang="zh-CN" altLang="en-US">
                <a:sym typeface="+mn-ea"/>
              </a:rPr>
              <a:t>&lt;!--</a:t>
            </a:r>
            <a:r>
              <a:rPr lang="en-US" altLang="zh-CN">
                <a:sym typeface="+mn-ea"/>
              </a:rPr>
              <a:t>Hive</a:t>
            </a:r>
            <a:r>
              <a:rPr lang="zh-CN" altLang="en-US">
                <a:sym typeface="+mn-ea"/>
              </a:rPr>
              <a:t>--&gt;</a:t>
            </a:r>
            <a:endParaRPr lang="zh-CN" altLang="en-US">
              <a:sym typeface="+mn-ea"/>
            </a:endParaRPr>
          </a:p>
          <a:p>
            <a:endParaRPr lang="zh-CN" altLang="en-US"/>
          </a:p>
          <a:p>
            <a:r>
              <a:rPr lang="zh-CN" altLang="en-US"/>
              <a:t>&lt;dependency&gt;</a:t>
            </a:r>
            <a:endParaRPr lang="zh-CN" altLang="en-US"/>
          </a:p>
          <a:p>
            <a:r>
              <a:rPr lang="zh-CN" altLang="en-US"/>
              <a:t>      &lt;groupId&gt;org.apache.spark&lt;/groupId&gt;</a:t>
            </a:r>
            <a:endParaRPr lang="zh-CN" altLang="en-US"/>
          </a:p>
          <a:p>
            <a:r>
              <a:rPr lang="zh-CN" altLang="en-US"/>
              <a:t>      &lt;artifactId&gt;spark-hive_2.11&lt;/artifactId&gt;</a:t>
            </a:r>
            <a:endParaRPr lang="zh-CN" altLang="en-US"/>
          </a:p>
          <a:p>
            <a:r>
              <a:rPr lang="zh-CN" altLang="en-US"/>
              <a:t>      &lt;version&gt;${spark.version}&lt;/version&gt;</a:t>
            </a:r>
            <a:endParaRPr lang="zh-CN" altLang="en-US"/>
          </a:p>
          <a:p>
            <a:r>
              <a:rPr lang="zh-CN" altLang="en-US"/>
              <a:t>      &lt;!--</a:t>
            </a:r>
            <a:endParaRPr lang="zh-CN" altLang="en-US"/>
          </a:p>
          <a:p>
            <a:r>
              <a:rPr lang="zh-CN" altLang="en-US"/>
              <a:t>      &lt;scope&gt;provided&lt;/scope&gt;</a:t>
            </a:r>
            <a:endParaRPr lang="zh-CN" altLang="en-US"/>
          </a:p>
          <a:p>
            <a:r>
              <a:rPr lang="zh-CN" altLang="en-US"/>
              <a:t>      --&gt;</a:t>
            </a:r>
            <a:endParaRPr lang="zh-CN" altLang="en-US"/>
          </a:p>
          <a:p>
            <a:r>
              <a:rPr lang="zh-CN" altLang="en-US"/>
              <a:t>    &lt;/dependency&gt;</a:t>
            </a:r>
            <a:endParaRPr lang="zh-CN" altLang="en-US"/>
          </a:p>
          <a:p>
            <a:endParaRPr lang="zh-CN" altLang="en-US"/>
          </a:p>
          <a:p>
            <a:endParaRPr lang="zh-CN" altLang="en-US"/>
          </a:p>
          <a:p>
            <a:r>
              <a:rPr lang="en-US" altLang="zh-CN"/>
              <a:t>===============================================================</a:t>
            </a:r>
            <a:endParaRPr lang="zh-CN" altLang="en-US"/>
          </a:p>
          <a:p>
            <a:r>
              <a:rPr lang="en-US" altLang="zh-CN"/>
              <a:t>hive</a:t>
            </a:r>
            <a:r>
              <a:rPr lang="zh-CN" altLang="en-US">
                <a:ea typeface="宋体" panose="02010600030101010101" pitchFamily="2" charset="-122"/>
              </a:rPr>
              <a:t>仓库创建表</a:t>
            </a:r>
            <a:endParaRPr lang="zh-CN" altLang="en-US"/>
          </a:p>
          <a:p>
            <a:endParaRPr lang="zh-CN" altLang="en-US"/>
          </a:p>
          <a:p>
            <a:r>
              <a:rPr lang="zh-CN" altLang="en-US"/>
              <a:t>create table emp(</a:t>
            </a:r>
            <a:endParaRPr lang="zh-CN" altLang="en-US"/>
          </a:p>
          <a:p>
            <a:r>
              <a:rPr lang="zh-CN" altLang="en-US"/>
              <a:t>empno int,</a:t>
            </a:r>
            <a:endParaRPr lang="zh-CN" altLang="en-US"/>
          </a:p>
          <a:p>
            <a:r>
              <a:rPr lang="zh-CN" altLang="en-US"/>
              <a:t>ename string,</a:t>
            </a:r>
            <a:endParaRPr lang="zh-CN" altLang="en-US"/>
          </a:p>
          <a:p>
            <a:r>
              <a:rPr lang="zh-CN" altLang="en-US"/>
              <a:t>job string,</a:t>
            </a:r>
            <a:endParaRPr lang="zh-CN" altLang="en-US"/>
          </a:p>
          <a:p>
            <a:r>
              <a:rPr lang="zh-CN" altLang="en-US"/>
              <a:t>mgr int,</a:t>
            </a:r>
            <a:endParaRPr lang="zh-CN" altLang="en-US"/>
          </a:p>
          <a:p>
            <a:r>
              <a:rPr lang="zh-CN" altLang="en-US"/>
              <a:t>hiredate string,</a:t>
            </a:r>
            <a:endParaRPr lang="zh-CN" altLang="en-US"/>
          </a:p>
          <a:p>
            <a:r>
              <a:rPr lang="zh-CN" altLang="en-US"/>
              <a:t>sal double,</a:t>
            </a:r>
            <a:endParaRPr lang="zh-CN" altLang="en-US"/>
          </a:p>
          <a:p>
            <a:r>
              <a:rPr lang="zh-CN" altLang="en-US"/>
              <a:t>comm double,</a:t>
            </a:r>
            <a:endParaRPr lang="zh-CN" altLang="en-US"/>
          </a:p>
          <a:p>
            <a:r>
              <a:rPr lang="zh-CN" altLang="en-US"/>
              <a:t>deptno int</a:t>
            </a:r>
            <a:endParaRPr lang="zh-CN" altLang="en-US"/>
          </a:p>
          <a:p>
            <a:r>
              <a:rPr lang="zh-CN" altLang="en-US"/>
              <a:t>) ROW FORMAT DELIMITED FIELDS TERMINATED BY '\t';</a:t>
            </a:r>
            <a:endParaRPr lang="zh-CN" altLang="en-US"/>
          </a:p>
          <a:p>
            <a:endParaRPr lang="zh-CN" altLang="en-US"/>
          </a:p>
          <a:p>
            <a:r>
              <a:rPr lang="zh-CN" altLang="en-US"/>
              <a:t>create table dept(</a:t>
            </a:r>
            <a:endParaRPr lang="zh-CN" altLang="en-US"/>
          </a:p>
          <a:p>
            <a:r>
              <a:rPr lang="zh-CN" altLang="en-US"/>
              <a:t>deptno int,</a:t>
            </a:r>
            <a:endParaRPr lang="zh-CN" altLang="en-US"/>
          </a:p>
          <a:p>
            <a:r>
              <a:rPr lang="zh-CN" altLang="en-US"/>
              <a:t>dname string,</a:t>
            </a:r>
            <a:endParaRPr lang="zh-CN" altLang="en-US"/>
          </a:p>
          <a:p>
            <a:r>
              <a:rPr lang="zh-CN" altLang="en-US"/>
              <a:t>location string</a:t>
            </a:r>
            <a:endParaRPr lang="zh-CN" altLang="en-US"/>
          </a:p>
          <a:p>
            <a:r>
              <a:rPr lang="zh-CN" altLang="en-US"/>
              <a:t>) ROW FORMAT DELIMITED FIELDS TERMINATED BY '\t';</a:t>
            </a:r>
            <a:endParaRPr lang="zh-CN" altLang="en-US"/>
          </a:p>
          <a:p>
            <a:endParaRPr lang="zh-CN" altLang="en-US"/>
          </a:p>
          <a:p>
            <a:r>
              <a:rPr lang="zh-CN" altLang="en-US"/>
              <a:t>load data local inpath '/home/hadoop/data/emp.txt' into table emp;</a:t>
            </a:r>
            <a:endParaRPr lang="zh-CN" altLang="en-US"/>
          </a:p>
          <a:p>
            <a:r>
              <a:rPr lang="zh-CN" altLang="en-US"/>
              <a:t>load data local inpath '/home/hadoop/data/dept.txt' into table dept;</a:t>
            </a:r>
            <a:endParaRPr lang="zh-CN" altLang="en-US"/>
          </a:p>
          <a:p>
            <a:endParaRPr lang="zh-CN" altLang="en-US"/>
          </a:p>
          <a:p>
            <a:r>
              <a:rPr lang="zh-CN" altLang="en-US"/>
              <a:t>求每个部门的人数</a:t>
            </a:r>
            <a:endParaRPr lang="zh-CN" altLang="en-US"/>
          </a:p>
          <a:p>
            <a:r>
              <a:rPr lang="zh-CN" altLang="en-US"/>
              <a:t>select deptno, count(1) from emp group by deptno;</a:t>
            </a:r>
            <a:endParaRPr lang="zh-CN" altLang="en-US"/>
          </a:p>
          <a:p>
            <a:endParaRPr lang="zh-CN" altLang="en-US"/>
          </a:p>
          <a:p>
            <a:r>
              <a:rPr lang="en-US" altLang="zh-CN">
                <a:sym typeface="+mn-ea"/>
              </a:rPr>
              <a:t>===============================================================</a:t>
            </a:r>
            <a:endParaRPr lang="zh-CN" altLang="en-US"/>
          </a:p>
          <a:p>
            <a:endParaRPr lang="zh-CN" altLang="en-US"/>
          </a:p>
          <a:p>
            <a:r>
              <a:rPr lang="zh-CN" altLang="en-US"/>
              <a:t>提交</a:t>
            </a:r>
            <a:r>
              <a:rPr lang="en-US" altLang="zh-CN">
                <a:latin typeface="宋体" panose="02010600030101010101" pitchFamily="2" charset="-122"/>
                <a:ea typeface="宋体" panose="02010600030101010101" pitchFamily="2" charset="-122"/>
                <a:cs typeface="宋体" panose="02010600030101010101" pitchFamily="2" charset="-122"/>
                <a:sym typeface="+mn-ea"/>
              </a:rPr>
              <a:t>HiveC</a:t>
            </a:r>
            <a:r>
              <a:rPr lang="en-US" altLang="zh-CN">
                <a:latin typeface="宋体" panose="02010600030101010101" pitchFamily="2" charset="-122"/>
                <a:ea typeface="宋体" panose="02010600030101010101" pitchFamily="2" charset="-122"/>
                <a:cs typeface="宋体" panose="02010600030101010101" pitchFamily="2" charset="-122"/>
                <a:sym typeface="Calibri" panose="020F0502020204030204"/>
              </a:rPr>
              <a:t>ontext  </a:t>
            </a:r>
            <a:r>
              <a:rPr lang="zh-CN" altLang="en-US"/>
              <a:t>Application到环境中运行</a:t>
            </a:r>
            <a:r>
              <a:rPr lang="en-US" altLang="zh-CN"/>
              <a:t>: hivecontext.sh</a:t>
            </a:r>
            <a:endParaRPr lang="zh-CN" altLang="en-US"/>
          </a:p>
          <a:p>
            <a:r>
              <a:rPr lang="zh-CN" altLang="en-US" b="1"/>
              <a:t>spark-submit \</a:t>
            </a:r>
            <a:endParaRPr lang="zh-CN" altLang="en-US" b="1"/>
          </a:p>
          <a:p>
            <a:r>
              <a:rPr lang="zh-CN" altLang="en-US" b="1"/>
              <a:t>--name </a:t>
            </a:r>
            <a:r>
              <a:rPr lang="en-US" altLang="zh-CN" b="1"/>
              <a:t>Hive</a:t>
            </a:r>
            <a:r>
              <a:rPr lang="zh-CN" altLang="en-US" b="1"/>
              <a:t>ContextApp \</a:t>
            </a:r>
            <a:endParaRPr lang="zh-CN" altLang="en-US" b="1"/>
          </a:p>
          <a:p>
            <a:r>
              <a:rPr lang="en-US" altLang="zh-CN" b="1"/>
              <a:t>--jars /home/hadoop/software/mysql-connector-java-5.1.27-bin.jar \</a:t>
            </a:r>
            <a:endParaRPr lang="en-US" altLang="zh-CN" b="1"/>
          </a:p>
          <a:p>
            <a:r>
              <a:rPr lang="zh-CN" altLang="en-US" b="1"/>
              <a:t>--class com.tdtk.spark.HiveContextApp \</a:t>
            </a:r>
            <a:endParaRPr lang="zh-CN" altLang="en-US" b="1"/>
          </a:p>
          <a:p>
            <a:r>
              <a:rPr lang="zh-CN" altLang="en-US" b="1"/>
              <a:t>--master local[2] \</a:t>
            </a:r>
            <a:endParaRPr lang="zh-CN" altLang="en-US" b="1"/>
          </a:p>
          <a:p>
            <a:r>
              <a:rPr lang="zh-CN" altLang="en-US" b="1"/>
              <a:t>/home/hadoop/lib/</a:t>
            </a:r>
            <a:r>
              <a:rPr lang="en-US" altLang="zh-CN" b="1"/>
              <a:t>spark-</a:t>
            </a:r>
            <a:r>
              <a:rPr lang="zh-CN" altLang="en-US" b="1"/>
              <a:t>sql-1.0.jar </a:t>
            </a:r>
            <a:endParaRPr lang="zh-CN" altLang="en-US" b="1"/>
          </a:p>
          <a:p>
            <a:endParaRPr lang="zh-CN" altLang="en-US" b="1"/>
          </a:p>
          <a:p>
            <a:r>
              <a:rPr lang="en-US" altLang="zh-CN">
                <a:sym typeface="+mn-ea"/>
              </a:rPr>
              <a:t>===============================================================</a:t>
            </a:r>
            <a:endParaRPr lang="zh-CN" altLang="en-US" b="1"/>
          </a:p>
          <a:p>
            <a:r>
              <a:rPr lang="zh-CN" altLang="en-US" b="1"/>
              <a:t>查看执行计划：</a:t>
            </a:r>
            <a:endParaRPr lang="zh-CN" altLang="en-US" b="1"/>
          </a:p>
          <a:p>
            <a:endParaRPr lang="zh-CN" altLang="en-US" b="1"/>
          </a:p>
          <a:p>
            <a:r>
              <a:rPr lang="zh-CN" altLang="en-US" b="1"/>
              <a:t>create table t(key string, value string);</a:t>
            </a:r>
            <a:endParaRPr lang="zh-CN" altLang="en-US" b="1"/>
          </a:p>
          <a:p>
            <a:r>
              <a:rPr lang="zh-CN" altLang="en-US" b="1"/>
              <a:t>explain extended select a.key*(2+3), b.value from  t a join t b on a.key = b.key and a.key &gt; 3;</a:t>
            </a:r>
            <a:endParaRPr lang="zh-CN" altLang="en-US" b="1"/>
          </a:p>
          <a:p>
            <a:endParaRPr lang="zh-CN" altLang="en-US"/>
          </a:p>
          <a:p>
            <a:r>
              <a:rPr lang="en-US" altLang="zh-CN">
                <a:sym typeface="+mn-ea"/>
              </a:rPr>
              <a:t>===============================================================</a:t>
            </a:r>
            <a:endParaRPr lang="zh-CN" altLang="en-US"/>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SparkSession的使用</a:t>
            </a:r>
            <a:endParaRPr lang="zh-CN" altLang="en-US"/>
          </a:p>
          <a:p>
            <a:r>
              <a:rPr lang="zh-CN" altLang="en-US"/>
              <a:t> */</a:t>
            </a:r>
            <a:endParaRPr lang="zh-CN" altLang="en-US"/>
          </a:p>
          <a:p>
            <a:r>
              <a:rPr lang="zh-CN" altLang="en-US"/>
              <a:t>object SparkSessionApp {</a:t>
            </a:r>
            <a:endParaRPr lang="zh-CN" altLang="en-US"/>
          </a:p>
          <a:p>
            <a:endParaRPr lang="zh-CN" altLang="en-US"/>
          </a:p>
          <a:p>
            <a:r>
              <a:rPr lang="zh-CN" altLang="en-US"/>
              <a:t>  def main(args: Array[String]) {</a:t>
            </a:r>
            <a:endParaRPr lang="zh-CN" altLang="en-US"/>
          </a:p>
          <a:p>
            <a:endParaRPr lang="zh-CN" altLang="en-US"/>
          </a:p>
          <a:p>
            <a:r>
              <a:rPr lang="zh-CN" altLang="en-US"/>
              <a:t>    val path = args(0)</a:t>
            </a:r>
            <a:endParaRPr lang="zh-CN" altLang="en-US"/>
          </a:p>
          <a:p>
            <a:endParaRPr lang="zh-CN" altLang="en-US"/>
          </a:p>
          <a:p>
            <a:r>
              <a:rPr lang="zh-CN" altLang="en-US"/>
              <a:t>    val spark = SparkSession.builder().appName("SparkSessionApp")</a:t>
            </a:r>
            <a:endParaRPr lang="zh-CN" altLang="en-US"/>
          </a:p>
          <a:p>
            <a:r>
              <a:rPr lang="zh-CN" altLang="en-US"/>
              <a:t>      .master("local[2]").getOrCreate()</a:t>
            </a:r>
            <a:endParaRPr lang="zh-CN" altLang="en-US"/>
          </a:p>
          <a:p>
            <a:endParaRPr lang="zh-CN" altLang="en-US"/>
          </a:p>
          <a:p>
            <a:r>
              <a:rPr lang="zh-CN" altLang="en-US"/>
              <a:t>//    val people = spark.read.format("json").load(path)</a:t>
            </a:r>
            <a:endParaRPr lang="zh-CN" altLang="en-US"/>
          </a:p>
          <a:p>
            <a:r>
              <a:rPr lang="zh-CN" altLang="en-US"/>
              <a:t>    val people = spark.read.json(path)</a:t>
            </a:r>
            <a:endParaRPr lang="zh-CN" altLang="en-US"/>
          </a:p>
          <a:p>
            <a:r>
              <a:rPr lang="zh-CN" altLang="en-US"/>
              <a:t>//    val people = spark.read.json("D://data/people.json")</a:t>
            </a:r>
            <a:endParaRPr lang="zh-CN" altLang="en-US"/>
          </a:p>
          <a:p>
            <a:r>
              <a:rPr lang="zh-CN" altLang="en-US"/>
              <a:t>//    val people = spark.read.json("file:///Users/rocky/data/people.json")</a:t>
            </a:r>
            <a:endParaRPr lang="zh-CN" altLang="en-US"/>
          </a:p>
          <a:p>
            <a:r>
              <a:rPr lang="zh-CN" altLang="en-US"/>
              <a:t>    people.show()</a:t>
            </a:r>
            <a:endParaRPr lang="zh-CN" altLang="en-US"/>
          </a:p>
          <a:p>
            <a:endParaRPr lang="zh-CN" altLang="en-US"/>
          </a:p>
          <a:p>
            <a:r>
              <a:rPr lang="zh-CN" altLang="en-US"/>
              <a:t>    spark.stop()</a:t>
            </a:r>
            <a:endParaRPr lang="zh-CN" altLang="en-US"/>
          </a:p>
          <a:p>
            <a:r>
              <a:rPr lang="zh-CN" altLang="en-US"/>
              <a:t>  }</a:t>
            </a:r>
            <a:endParaRPr lang="zh-CN" altLang="en-US"/>
          </a:p>
          <a:p>
            <a:r>
              <a:rPr lang="zh-CN" altLang="en-US"/>
              <a:t>}</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spark-shell</a:t>
            </a:r>
            <a:r>
              <a:rPr lang="zh-CN" altLang="en-US">
                <a:ea typeface="宋体" panose="02010600030101010101" pitchFamily="2" charset="-122"/>
              </a:rPr>
              <a:t>问题：</a:t>
            </a:r>
            <a:r>
              <a:rPr lang="en-US" altLang="zh-CN">
                <a:ea typeface="宋体" panose="02010600030101010101" pitchFamily="2" charset="-122"/>
              </a:rPr>
              <a:t>ERROR</a:t>
            </a:r>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在 </a:t>
            </a:r>
            <a:r>
              <a:rPr lang="en-US" altLang="zh-CN">
                <a:ea typeface="宋体" panose="02010600030101010101" pitchFamily="2" charset="-122"/>
              </a:rPr>
              <a:t>$SPARK_HOME</a:t>
            </a:r>
            <a:r>
              <a:rPr lang="zh-CN" altLang="en-US">
                <a:ea typeface="宋体" panose="02010600030101010101" pitchFamily="2" charset="-122"/>
              </a:rPr>
              <a:t>/conf</a:t>
            </a:r>
            <a:r>
              <a:rPr lang="en-US" altLang="zh-CN">
                <a:ea typeface="宋体" panose="02010600030101010101" pitchFamily="2" charset="-122"/>
              </a:rPr>
              <a:t>/</a:t>
            </a:r>
            <a:r>
              <a:rPr lang="zh-CN" altLang="en-US">
                <a:ea typeface="宋体" panose="02010600030101010101" pitchFamily="2" charset="-122"/>
              </a:rPr>
              <a:t>hvie-site.xml 中关闭版本验证</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&lt;property&gt;</a:t>
            </a:r>
            <a:endParaRPr lang="zh-CN" altLang="en-US">
              <a:ea typeface="宋体" panose="02010600030101010101" pitchFamily="2" charset="-122"/>
            </a:endParaRPr>
          </a:p>
          <a:p>
            <a:r>
              <a:rPr lang="zh-CN" altLang="en-US">
                <a:ea typeface="宋体" panose="02010600030101010101" pitchFamily="2" charset="-122"/>
              </a:rPr>
              <a:t>    &lt;name&gt;hive.metastore.schema.verification&lt;/name&gt;</a:t>
            </a:r>
            <a:endParaRPr lang="zh-CN" altLang="en-US">
              <a:ea typeface="宋体" panose="02010600030101010101" pitchFamily="2" charset="-122"/>
            </a:endParaRPr>
          </a:p>
          <a:p>
            <a:r>
              <a:rPr lang="zh-CN" altLang="en-US">
                <a:ea typeface="宋体" panose="02010600030101010101" pitchFamily="2" charset="-122"/>
              </a:rPr>
              <a:t>    &lt;value&gt;false&lt;/value&gt;</a:t>
            </a:r>
            <a:endParaRPr lang="zh-CN" altLang="en-US">
              <a:ea typeface="宋体" panose="02010600030101010101" pitchFamily="2" charset="-122"/>
            </a:endParaRPr>
          </a:p>
          <a:p>
            <a:r>
              <a:rPr lang="zh-CN" altLang="en-US">
                <a:ea typeface="宋体" panose="02010600030101010101" pitchFamily="2" charset="-122"/>
              </a:rPr>
              <a:t>&lt;/property&gt;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查看执行计划</a:t>
            </a:r>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逻辑执行计划</a:t>
            </a:r>
            <a:r>
              <a:rPr lang="en-US" altLang="zh-CN">
                <a:ea typeface="宋体" panose="02010600030101010101" pitchFamily="2" charset="-122"/>
              </a:rPr>
              <a:t>==</a:t>
            </a:r>
            <a:r>
              <a:rPr lang="zh-CN" altLang="en-US">
                <a:ea typeface="宋体" panose="02010600030101010101" pitchFamily="2" charset="-122"/>
              </a:rPr>
              <a:t>优化执行计划</a:t>
            </a:r>
            <a:r>
              <a:rPr lang="en-US" altLang="zh-CN">
                <a:ea typeface="宋体" panose="02010600030101010101" pitchFamily="2" charset="-122"/>
              </a:rPr>
              <a:t>===</a:t>
            </a:r>
            <a:r>
              <a:rPr lang="zh-CN" altLang="en-US">
                <a:ea typeface="宋体" panose="02010600030101010101" pitchFamily="2" charset="-122"/>
              </a:rPr>
              <a:t>物理执行计划</a:t>
            </a:r>
            <a:r>
              <a:rPr lang="en-US" altLang="zh-CN">
                <a:ea typeface="宋体" panose="02010600030101010101" pitchFamily="2" charset="-122"/>
              </a:rPr>
              <a:t>====</a:t>
            </a:r>
            <a:r>
              <a:rPr lang="zh-CN" altLang="en-US">
                <a:ea typeface="宋体" panose="02010600030101010101" pitchFamily="2" charset="-122"/>
              </a:rPr>
              <a:t>执行</a:t>
            </a:r>
            <a:endParaRPr lang="en-US" altLang="zh-CN">
              <a:ea typeface="宋体" panose="02010600030101010101" pitchFamily="2" charset="-122"/>
            </a:endParaRPr>
          </a:p>
          <a:p>
            <a:endParaRPr lang="zh-CN" altLang="en-US">
              <a:ea typeface="宋体" panose="02010600030101010101" pitchFamily="2" charset="-122"/>
            </a:endParaRPr>
          </a:p>
          <a:p>
            <a:endParaRPr lang="zh-CN" altLang="en-US" b="1">
              <a:ea typeface="宋体" panose="02010600030101010101" pitchFamily="2" charset="-122"/>
            </a:endParaRPr>
          </a:p>
          <a:p>
            <a:r>
              <a:rPr lang="zh-CN" altLang="en-US" b="1">
                <a:ea typeface="宋体" panose="02010600030101010101" pitchFamily="2" charset="-122"/>
              </a:rPr>
              <a:t>create table t(key string, value string);</a:t>
            </a:r>
            <a:endParaRPr lang="zh-CN" altLang="en-US" b="1">
              <a:ea typeface="宋体" panose="02010600030101010101" pitchFamily="2" charset="-122"/>
            </a:endParaRPr>
          </a:p>
          <a:p>
            <a:r>
              <a:rPr lang="zh-CN" altLang="en-US" b="1">
                <a:ea typeface="宋体" panose="02010600030101010101" pitchFamily="2" charset="-122"/>
              </a:rPr>
              <a:t>explain extended select a.key*(2+3), b.value from  t a join t b on a.key = b.key and a.key &gt; 3;</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Parsed Logical Plan ==</a:t>
            </a:r>
            <a:endParaRPr lang="zh-CN" altLang="en-US">
              <a:ea typeface="宋体" panose="02010600030101010101" pitchFamily="2" charset="-122"/>
            </a:endParaRPr>
          </a:p>
          <a:p>
            <a:r>
              <a:rPr lang="zh-CN" altLang="en-US">
                <a:ea typeface="宋体" panose="02010600030101010101" pitchFamily="2" charset="-122"/>
              </a:rPr>
              <a:t>'Project [unresolvedalias(('a.key * (2 + 3)), None), 'b.value]</a:t>
            </a:r>
            <a:endParaRPr lang="zh-CN" altLang="en-US">
              <a:ea typeface="宋体" panose="02010600030101010101" pitchFamily="2" charset="-122"/>
            </a:endParaRPr>
          </a:p>
          <a:p>
            <a:r>
              <a:rPr lang="zh-CN" altLang="en-US">
                <a:ea typeface="宋体" panose="02010600030101010101" pitchFamily="2" charset="-122"/>
              </a:rPr>
              <a:t>+- 'Join Inner, (('a.key = 'b.key) &amp;&amp; ('a.key &gt; 3))</a:t>
            </a:r>
            <a:endParaRPr lang="zh-CN" altLang="en-US">
              <a:ea typeface="宋体" panose="02010600030101010101" pitchFamily="2" charset="-122"/>
            </a:endParaRPr>
          </a:p>
          <a:p>
            <a:r>
              <a:rPr lang="zh-CN" altLang="en-US">
                <a:ea typeface="宋体" panose="02010600030101010101" pitchFamily="2" charset="-122"/>
              </a:rPr>
              <a:t>   :- 'UnresolvedRelation `t`, a</a:t>
            </a:r>
            <a:endParaRPr lang="zh-CN" altLang="en-US">
              <a:ea typeface="宋体" panose="02010600030101010101" pitchFamily="2" charset="-122"/>
            </a:endParaRPr>
          </a:p>
          <a:p>
            <a:r>
              <a:rPr lang="zh-CN" altLang="en-US">
                <a:ea typeface="宋体" panose="02010600030101010101" pitchFamily="2" charset="-122"/>
              </a:rPr>
              <a:t>   +- 'UnresolvedRelation `t`, b</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Analyzed Logical Plan ==</a:t>
            </a:r>
            <a:endParaRPr lang="zh-CN" altLang="en-US">
              <a:ea typeface="宋体" panose="02010600030101010101" pitchFamily="2" charset="-122"/>
            </a:endParaRPr>
          </a:p>
          <a:p>
            <a:r>
              <a:rPr lang="zh-CN" altLang="en-US">
                <a:ea typeface="宋体" panose="02010600030101010101" pitchFamily="2" charset="-122"/>
              </a:rPr>
              <a:t>(CAST(key AS DOUBLE) * CAST((2 + 3) AS DOUBLE)): double, value: string</a:t>
            </a:r>
            <a:endParaRPr lang="zh-CN" altLang="en-US">
              <a:ea typeface="宋体" panose="02010600030101010101" pitchFamily="2" charset="-122"/>
            </a:endParaRPr>
          </a:p>
          <a:p>
            <a:r>
              <a:rPr lang="zh-CN" altLang="en-US">
                <a:ea typeface="宋体" panose="02010600030101010101" pitchFamily="2" charset="-122"/>
              </a:rPr>
              <a:t>Project [(cast(key#321 as double) * cast((2 + 3) as double)) AS (CAST(key AS DOUBLE) * CAST((2 + 3) AS DOUBLE))#325, value#324]</a:t>
            </a:r>
            <a:endParaRPr lang="zh-CN" altLang="en-US">
              <a:ea typeface="宋体" panose="02010600030101010101" pitchFamily="2" charset="-122"/>
            </a:endParaRPr>
          </a:p>
          <a:p>
            <a:r>
              <a:rPr lang="zh-CN" altLang="en-US">
                <a:ea typeface="宋体" panose="02010600030101010101" pitchFamily="2" charset="-122"/>
              </a:rPr>
              <a:t>+- Join Inner, ((key#321 = key#323) &amp;&amp; (cast(key#321 as double) &gt; cast(3 as double)))</a:t>
            </a:r>
            <a:endParaRPr lang="zh-CN" altLang="en-US">
              <a:ea typeface="宋体" panose="02010600030101010101" pitchFamily="2" charset="-122"/>
            </a:endParaRPr>
          </a:p>
          <a:p>
            <a:r>
              <a:rPr lang="zh-CN" altLang="en-US">
                <a:ea typeface="宋体" panose="02010600030101010101" pitchFamily="2" charset="-122"/>
              </a:rPr>
              <a:t>   :- SubqueryAlias a</a:t>
            </a:r>
            <a:endParaRPr lang="zh-CN" altLang="en-US">
              <a:ea typeface="宋体" panose="02010600030101010101" pitchFamily="2" charset="-122"/>
            </a:endParaRPr>
          </a:p>
          <a:p>
            <a:r>
              <a:rPr lang="zh-CN" altLang="en-US">
                <a:ea typeface="宋体" panose="02010600030101010101" pitchFamily="2" charset="-122"/>
              </a:rPr>
              <a:t>   :  +- MetastoreRelation default, t</a:t>
            </a:r>
            <a:endParaRPr lang="zh-CN" altLang="en-US">
              <a:ea typeface="宋体" panose="02010600030101010101" pitchFamily="2" charset="-122"/>
            </a:endParaRPr>
          </a:p>
          <a:p>
            <a:r>
              <a:rPr lang="zh-CN" altLang="en-US">
                <a:ea typeface="宋体" panose="02010600030101010101" pitchFamily="2" charset="-122"/>
              </a:rPr>
              <a:t>   +- SubqueryAlias b</a:t>
            </a:r>
            <a:endParaRPr lang="zh-CN" altLang="en-US">
              <a:ea typeface="宋体" panose="02010600030101010101" pitchFamily="2" charset="-122"/>
            </a:endParaRPr>
          </a:p>
          <a:p>
            <a:r>
              <a:rPr lang="zh-CN" altLang="en-US">
                <a:ea typeface="宋体" panose="02010600030101010101" pitchFamily="2" charset="-122"/>
              </a:rPr>
              <a:t>      +- MetastoreRelation default, 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Optimized Logical Plan ==</a:t>
            </a:r>
            <a:endParaRPr lang="zh-CN" altLang="en-US">
              <a:ea typeface="宋体" panose="02010600030101010101" pitchFamily="2" charset="-122"/>
            </a:endParaRPr>
          </a:p>
          <a:p>
            <a:r>
              <a:rPr lang="zh-CN" altLang="en-US">
                <a:ea typeface="宋体" panose="02010600030101010101" pitchFamily="2" charset="-122"/>
              </a:rPr>
              <a:t>Project [(cast(key#321 as double) * 5.0) AS (CAST(key AS DOUBLE) * CAST((2 + 3) AS DOUBLE))#325, value#324]</a:t>
            </a:r>
            <a:endParaRPr lang="zh-CN" altLang="en-US">
              <a:ea typeface="宋体" panose="02010600030101010101" pitchFamily="2" charset="-122"/>
            </a:endParaRPr>
          </a:p>
          <a:p>
            <a:r>
              <a:rPr lang="zh-CN" altLang="en-US">
                <a:ea typeface="宋体" panose="02010600030101010101" pitchFamily="2" charset="-122"/>
              </a:rPr>
              <a:t>+- Join Inner, (key#321 = key#323)</a:t>
            </a:r>
            <a:endParaRPr lang="zh-CN" altLang="en-US">
              <a:ea typeface="宋体" panose="02010600030101010101" pitchFamily="2" charset="-122"/>
            </a:endParaRPr>
          </a:p>
          <a:p>
            <a:r>
              <a:rPr lang="zh-CN" altLang="en-US">
                <a:ea typeface="宋体" panose="02010600030101010101" pitchFamily="2" charset="-122"/>
              </a:rPr>
              <a:t>   :- Project [key#321]</a:t>
            </a:r>
            <a:endParaRPr lang="zh-CN" altLang="en-US">
              <a:ea typeface="宋体" panose="02010600030101010101" pitchFamily="2" charset="-122"/>
            </a:endParaRPr>
          </a:p>
          <a:p>
            <a:r>
              <a:rPr lang="zh-CN" altLang="en-US">
                <a:ea typeface="宋体" panose="02010600030101010101" pitchFamily="2" charset="-122"/>
              </a:rPr>
              <a:t>   :  +- Filter (isnotnull(key#321) &amp;&amp; (cast(key#321 as double) &gt; 3.0))</a:t>
            </a:r>
            <a:endParaRPr lang="zh-CN" altLang="en-US">
              <a:ea typeface="宋体" panose="02010600030101010101" pitchFamily="2" charset="-122"/>
            </a:endParaRPr>
          </a:p>
          <a:p>
            <a:r>
              <a:rPr lang="zh-CN" altLang="en-US">
                <a:ea typeface="宋体" panose="02010600030101010101" pitchFamily="2" charset="-122"/>
              </a:rPr>
              <a:t>   :     +- MetastoreRelation default, t</a:t>
            </a:r>
            <a:endParaRPr lang="zh-CN" altLang="en-US">
              <a:ea typeface="宋体" panose="02010600030101010101" pitchFamily="2" charset="-122"/>
            </a:endParaRPr>
          </a:p>
          <a:p>
            <a:r>
              <a:rPr lang="zh-CN" altLang="en-US">
                <a:ea typeface="宋体" panose="02010600030101010101" pitchFamily="2" charset="-122"/>
              </a:rPr>
              <a:t>   +- Filter (isnotnull(key#323) &amp;&amp; (cast(key#323 as double) &gt; 3.0))</a:t>
            </a:r>
            <a:endParaRPr lang="zh-CN" altLang="en-US">
              <a:ea typeface="宋体" panose="02010600030101010101" pitchFamily="2" charset="-122"/>
            </a:endParaRPr>
          </a:p>
          <a:p>
            <a:r>
              <a:rPr lang="zh-CN" altLang="en-US">
                <a:ea typeface="宋体" panose="02010600030101010101" pitchFamily="2" charset="-122"/>
              </a:rPr>
              <a:t>      +- MetastoreRelation default, 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Physical Plan ==</a:t>
            </a:r>
            <a:endParaRPr lang="zh-CN" altLang="en-US">
              <a:ea typeface="宋体" panose="02010600030101010101" pitchFamily="2" charset="-122"/>
            </a:endParaRPr>
          </a:p>
          <a:p>
            <a:r>
              <a:rPr lang="zh-CN" altLang="en-US">
                <a:ea typeface="宋体" panose="02010600030101010101" pitchFamily="2" charset="-122"/>
              </a:rPr>
              <a:t>*Project [(cast(key#321 as double) * 5.0) AS (CAST(key AS DOUBLE) * CAST((2 + 3) AS DOUBLE))#325, value#324]</a:t>
            </a:r>
            <a:endParaRPr lang="zh-CN" altLang="en-US">
              <a:ea typeface="宋体" panose="02010600030101010101" pitchFamily="2" charset="-122"/>
            </a:endParaRPr>
          </a:p>
          <a:p>
            <a:r>
              <a:rPr lang="zh-CN" altLang="en-US">
                <a:ea typeface="宋体" panose="02010600030101010101" pitchFamily="2" charset="-122"/>
              </a:rPr>
              <a:t>+- *SortMergeJoin [key#321], [key#323], Inner</a:t>
            </a:r>
            <a:endParaRPr lang="zh-CN" altLang="en-US">
              <a:ea typeface="宋体" panose="02010600030101010101" pitchFamily="2" charset="-122"/>
            </a:endParaRPr>
          </a:p>
          <a:p>
            <a:r>
              <a:rPr lang="zh-CN" altLang="en-US">
                <a:ea typeface="宋体" panose="02010600030101010101" pitchFamily="2" charset="-122"/>
              </a:rPr>
              <a:t>   :- *Sort [key#321 ASC NULLS FIRST], false, 0</a:t>
            </a:r>
            <a:endParaRPr lang="zh-CN" altLang="en-US">
              <a:ea typeface="宋体" panose="02010600030101010101" pitchFamily="2" charset="-122"/>
            </a:endParaRPr>
          </a:p>
          <a:p>
            <a:r>
              <a:rPr lang="zh-CN" altLang="en-US">
                <a:ea typeface="宋体" panose="02010600030101010101" pitchFamily="2" charset="-122"/>
              </a:rPr>
              <a:t>   :  +- Exchange hashpartitioning(key#321, 200)</a:t>
            </a:r>
            <a:endParaRPr lang="zh-CN" altLang="en-US">
              <a:ea typeface="宋体" panose="02010600030101010101" pitchFamily="2" charset="-122"/>
            </a:endParaRPr>
          </a:p>
          <a:p>
            <a:r>
              <a:rPr lang="zh-CN" altLang="en-US">
                <a:ea typeface="宋体" panose="02010600030101010101" pitchFamily="2" charset="-122"/>
              </a:rPr>
              <a:t>   :     +- *Filter (isnotnull(key#321) &amp;&amp; (cast(key#321 as double) &gt; 3.0))</a:t>
            </a:r>
            <a:endParaRPr lang="zh-CN" altLang="en-US">
              <a:ea typeface="宋体" panose="02010600030101010101" pitchFamily="2" charset="-122"/>
            </a:endParaRPr>
          </a:p>
          <a:p>
            <a:r>
              <a:rPr lang="zh-CN" altLang="en-US">
                <a:ea typeface="宋体" panose="02010600030101010101" pitchFamily="2" charset="-122"/>
              </a:rPr>
              <a:t>   :        +- HiveTableScan [key#321], MetastoreRelation default, t</a:t>
            </a:r>
            <a:endParaRPr lang="zh-CN" altLang="en-US">
              <a:ea typeface="宋体" panose="02010600030101010101" pitchFamily="2" charset="-122"/>
            </a:endParaRPr>
          </a:p>
          <a:p>
            <a:r>
              <a:rPr lang="zh-CN" altLang="en-US">
                <a:ea typeface="宋体" panose="02010600030101010101" pitchFamily="2" charset="-122"/>
              </a:rPr>
              <a:t>   +- *Sort [key#323 ASC NULLS FIRST], false, 0</a:t>
            </a:r>
            <a:endParaRPr lang="zh-CN" altLang="en-US">
              <a:ea typeface="宋体" panose="02010600030101010101" pitchFamily="2" charset="-122"/>
            </a:endParaRPr>
          </a:p>
          <a:p>
            <a:r>
              <a:rPr lang="zh-CN" altLang="en-US">
                <a:ea typeface="宋体" panose="02010600030101010101" pitchFamily="2" charset="-122"/>
              </a:rPr>
              <a:t>      +- Exchange hashpartitioning(key#323, 200)</a:t>
            </a:r>
            <a:endParaRPr lang="zh-CN" altLang="en-US">
              <a:ea typeface="宋体" panose="02010600030101010101" pitchFamily="2" charset="-122"/>
            </a:endParaRPr>
          </a:p>
          <a:p>
            <a:r>
              <a:rPr lang="zh-CN" altLang="en-US">
                <a:ea typeface="宋体" panose="02010600030101010101" pitchFamily="2" charset="-122"/>
              </a:rPr>
              <a:t>         +- *Filter (isnotnull(key#323) &amp;&amp; (cast(key#323 as double) &gt; 3.0))</a:t>
            </a:r>
            <a:endParaRPr lang="zh-CN" altLang="en-US">
              <a:ea typeface="宋体" panose="02010600030101010101" pitchFamily="2" charset="-122"/>
            </a:endParaRPr>
          </a:p>
          <a:p>
            <a:r>
              <a:rPr lang="zh-CN" altLang="en-US">
                <a:ea typeface="宋体" panose="02010600030101010101" pitchFamily="2" charset="-122"/>
              </a:rPr>
              <a:t>            +- HiveTableScan [key#323, value#324], MetastoreRelation default, t</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b="1">
                <a:latin typeface="宋体" panose="02010600030101010101" pitchFamily="2" charset="-122"/>
                <a:ea typeface="宋体" panose="02010600030101010101" pitchFamily="2" charset="-122"/>
                <a:cs typeface="宋体" panose="02010600030101010101" pitchFamily="2" charset="-122"/>
                <a:sym typeface="+mn-ea"/>
              </a:rPr>
              <a:t>thriftserver</a:t>
            </a:r>
            <a:r>
              <a:rPr lang="zh-CN" b="1">
                <a:latin typeface="宋体" panose="02010600030101010101" pitchFamily="2" charset="-122"/>
                <a:ea typeface="宋体" panose="02010600030101010101" pitchFamily="2" charset="-122"/>
                <a:cs typeface="宋体" panose="02010600030101010101" pitchFamily="2" charset="-122"/>
                <a:sym typeface="+mn-ea"/>
              </a:rPr>
              <a:t>启动命令：</a:t>
            </a:r>
            <a:endParaRPr lang="zh-CN" altLang="en-US"/>
          </a:p>
          <a:p>
            <a:endParaRPr lang="zh-CN" altLang="en-US"/>
          </a:p>
          <a:p>
            <a:r>
              <a:rPr lang="zh-CN" altLang="en-US"/>
              <a:t> ./start-thriftserver.sh --master local[2] --jars ~/software/mysql-connector-java-5.1.27-bin.jar</a:t>
            </a:r>
            <a:endParaRPr lang="zh-CN" altLang="en-US"/>
          </a:p>
          <a:p>
            <a:endParaRPr lang="zh-CN" altLang="en-US"/>
          </a:p>
          <a:p>
            <a:r>
              <a:rPr lang="zh-CN" altLang="en-US" b="1"/>
              <a:t>查看命令： jps -m</a:t>
            </a:r>
            <a:endParaRPr lang="zh-CN" altLang="en-US" b="1"/>
          </a:p>
          <a:p>
            <a:endParaRPr lang="zh-CN" altLang="en-US" b="1"/>
          </a:p>
          <a:p>
            <a:endParaRPr lang="zh-CN" altLang="en-US" b="1"/>
          </a:p>
          <a:p>
            <a:r>
              <a:rPr lang="zh-CN" altLang="en-US" b="1"/>
              <a:t>thriftserver/beeline的使用</a:t>
            </a:r>
            <a:endParaRPr lang="zh-CN" altLang="en-US" b="1"/>
          </a:p>
          <a:p>
            <a:r>
              <a:rPr lang="zh-CN" altLang="en-US" b="1"/>
              <a:t>1) 启动thriftserver: 默认端口是10000 ，可以修改</a:t>
            </a:r>
            <a:endParaRPr lang="zh-CN" altLang="en-US" b="1"/>
          </a:p>
          <a:p>
            <a:r>
              <a:rPr lang="zh-CN" altLang="en-US" b="1"/>
              <a:t>2）启动beeline</a:t>
            </a:r>
            <a:endParaRPr lang="zh-CN" altLang="en-US" b="1"/>
          </a:p>
          <a:p>
            <a:r>
              <a:rPr lang="zh-CN" altLang="en-US" b="1"/>
              <a:t>beeline -u jdbc:hive2://localhost:10000 -n hadoop</a:t>
            </a:r>
            <a:endParaRPr lang="zh-CN" altLang="en-US" b="1"/>
          </a:p>
          <a:p>
            <a:endParaRPr lang="zh-CN" altLang="en-US" b="1"/>
          </a:p>
          <a:p>
            <a:endParaRPr lang="zh-CN" altLang="en-US" b="1"/>
          </a:p>
          <a:p>
            <a:endParaRPr lang="zh-CN" altLang="en-US" b="1"/>
          </a:p>
          <a:p>
            <a:r>
              <a:rPr lang="zh-CN" altLang="en-US" b="1"/>
              <a:t>修改thriftserver启动占用的默认端口号：</a:t>
            </a:r>
            <a:endParaRPr lang="zh-CN" altLang="en-US" b="1"/>
          </a:p>
          <a:p>
            <a:r>
              <a:rPr lang="zh-CN" altLang="en-US" b="1"/>
              <a:t>./start-thriftserver.sh  \</a:t>
            </a:r>
            <a:endParaRPr lang="zh-CN" altLang="en-US" b="1"/>
          </a:p>
          <a:p>
            <a:r>
              <a:rPr lang="zh-CN" altLang="en-US" b="1"/>
              <a:t>--master local[2] \</a:t>
            </a:r>
            <a:endParaRPr lang="zh-CN" altLang="en-US" b="1"/>
          </a:p>
          <a:p>
            <a:r>
              <a:rPr lang="zh-CN" altLang="en-US" b="1"/>
              <a:t>--jars ~/software/mysql-connector-java-5.1.27-bin.jar  \</a:t>
            </a:r>
            <a:endParaRPr lang="zh-CN" altLang="en-US" b="1"/>
          </a:p>
          <a:p>
            <a:r>
              <a:rPr lang="zh-CN" altLang="en-US" b="1"/>
              <a:t>--hiveconf hive.server2.thrift.port=14000 </a:t>
            </a:r>
            <a:endParaRPr lang="zh-CN" altLang="en-US" b="1"/>
          </a:p>
          <a:p>
            <a:endParaRPr lang="zh-CN" altLang="en-US" b="1"/>
          </a:p>
          <a:p>
            <a:r>
              <a:rPr lang="zh-CN" altLang="en-US" b="1"/>
              <a:t>beeline -u jdbc:hive2://localhost:14000 -n hadoop</a:t>
            </a:r>
            <a:endParaRPr lang="zh-CN" altLang="en-US" b="1"/>
          </a:p>
          <a:p>
            <a:endParaRPr lang="zh-CN" altLang="en-US" b="1"/>
          </a:p>
          <a:p>
            <a:endParaRPr lang="zh-CN" altLang="en-US" b="1"/>
          </a:p>
          <a:p>
            <a:r>
              <a:rPr lang="zh-CN" altLang="en-US" b="1"/>
              <a:t>停止命令：</a:t>
            </a:r>
            <a:endParaRPr lang="zh-CN" altLang="en-US" b="1"/>
          </a:p>
          <a:p>
            <a:r>
              <a:rPr lang="zh-CN" altLang="en-US" b="1"/>
              <a:t>./stop-thriftserver.sh</a:t>
            </a:r>
            <a:endParaRPr lang="zh-CN" altLang="en-US" b="1"/>
          </a:p>
          <a:p>
            <a:endParaRPr lang="zh-CN" altLang="en-US" b="1"/>
          </a:p>
          <a:p>
            <a:endParaRPr lang="zh-CN" altLang="en-US" b="1"/>
          </a:p>
          <a:p>
            <a:endParaRPr lang="zh-CN" altLang="en-US" b="1"/>
          </a:p>
          <a:p>
            <a:endParaRPr lang="zh-CN" altLang="en-US" b="1"/>
          </a:p>
          <a:p>
            <a:r>
              <a:rPr lang="zh-CN" altLang="en-US" b="1"/>
              <a:t>thriftserver和普通的spark-shell/spark-sql有什么区别？</a:t>
            </a:r>
            <a:endParaRPr lang="zh-CN" altLang="en-US" b="1"/>
          </a:p>
          <a:p>
            <a:r>
              <a:rPr lang="zh-CN" altLang="en-US" b="1"/>
              <a:t>1）spark-shell、spark-sql每次启动，都是创建一个新的spark  application；</a:t>
            </a:r>
            <a:endParaRPr lang="zh-CN" altLang="en-US" b="1"/>
          </a:p>
          <a:p>
            <a:r>
              <a:rPr lang="zh-CN" altLang="en-US" b="1"/>
              <a:t>2）thriftserver， 不管你启动多少个客户端(beeline/</a:t>
            </a:r>
            <a:r>
              <a:rPr lang="zh-CN" altLang="en-US" b="1">
                <a:sym typeface="+mn-ea"/>
              </a:rPr>
              <a:t>java api等</a:t>
            </a:r>
            <a:r>
              <a:rPr lang="zh-CN" altLang="en-US" b="1"/>
              <a:t>)，永远都是一个spark application</a:t>
            </a:r>
            <a:endParaRPr lang="zh-CN" altLang="en-US" b="1"/>
          </a:p>
          <a:p>
            <a:r>
              <a:rPr lang="zh-CN" altLang="en-US" b="1"/>
              <a:t>	解决了一个数据共享的问题，多个客户端可以</a:t>
            </a:r>
            <a:r>
              <a:rPr lang="zh-CN" altLang="en-US" b="1">
                <a:sym typeface="+mn-ea"/>
              </a:rPr>
              <a:t>共享缓存数据等</a:t>
            </a:r>
            <a:r>
              <a:rPr lang="zh-CN" altLang="en-US" b="1"/>
              <a:t>；</a:t>
            </a:r>
            <a:endParaRPr lang="zh-CN" altLang="en-US" b="1"/>
          </a:p>
          <a:p>
            <a:endParaRPr lang="zh-CN" altLang="en-US" b="1"/>
          </a:p>
          <a:p>
            <a:endParaRPr lang="zh-CN" altLang="en-US" b="1"/>
          </a:p>
          <a:p>
            <a:endParaRPr lang="zh-CN" altLang="en-US" b="1"/>
          </a:p>
          <a:p>
            <a:endParaRPr lang="zh-CN" altLang="en-US"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 &lt;dependency&gt;</a:t>
            </a:r>
            <a:endParaRPr lang="zh-CN" altLang="en-US"/>
          </a:p>
          <a:p>
            <a:r>
              <a:rPr lang="zh-CN" altLang="en-US"/>
              <a:t>            &lt;groupId&gt;org.spark-project.hive&lt;/groupId&gt;</a:t>
            </a:r>
            <a:endParaRPr lang="zh-CN" altLang="en-US"/>
          </a:p>
          <a:p>
            <a:r>
              <a:rPr lang="zh-CN" altLang="en-US"/>
              <a:t>            &lt;artifactId&gt;hive-jdbc&lt;/artifactId&gt;</a:t>
            </a:r>
            <a:endParaRPr lang="zh-CN" altLang="en-US"/>
          </a:p>
          <a:p>
            <a:r>
              <a:rPr lang="zh-CN" altLang="en-US"/>
              <a:t>            &lt;version&gt;1.2.1.spark2&lt;/version&gt;</a:t>
            </a:r>
            <a:endParaRPr lang="zh-CN" altLang="en-US"/>
          </a:p>
          <a:p>
            <a:r>
              <a:rPr lang="zh-CN" altLang="en-US"/>
              <a:t>            &lt;!--</a:t>
            </a:r>
            <a:endParaRPr lang="zh-CN" altLang="en-US"/>
          </a:p>
          <a:p>
            <a:r>
              <a:rPr lang="zh-CN" altLang="en-US"/>
              <a:t>            &lt;scope&gt;provided&lt;/scope&gt;</a:t>
            </a:r>
            <a:endParaRPr lang="zh-CN" altLang="en-US"/>
          </a:p>
          <a:p>
            <a:r>
              <a:rPr lang="zh-CN" altLang="en-US"/>
              <a:t>            --&gt;</a:t>
            </a:r>
            <a:endParaRPr lang="zh-CN" altLang="en-US"/>
          </a:p>
          <a:p>
            <a:r>
              <a:rPr lang="zh-CN" altLang="en-US"/>
              <a:t>        &lt;/dependency&gt;</a:t>
            </a:r>
            <a:endParaRPr lang="zh-CN" altLang="en-US"/>
          </a:p>
          <a:p>
            <a:endParaRPr lang="zh-CN" altLang="en-US"/>
          </a:p>
          <a:p>
            <a:endParaRPr lang="zh-CN" altLang="en-US"/>
          </a:p>
          <a:p>
            <a:endParaRPr lang="zh-CN" altLang="en-US"/>
          </a:p>
          <a:p>
            <a:endParaRPr lang="zh-CN" altLang="en-US"/>
          </a:p>
          <a:p>
            <a:endParaRPr lang="zh-CN" altLang="en-US"/>
          </a:p>
          <a:p>
            <a:r>
              <a:rPr lang="zh-CN" altLang="en-US"/>
              <a:t>package com.tdtk.spark</a:t>
            </a:r>
            <a:endParaRPr lang="zh-CN" altLang="en-US"/>
          </a:p>
          <a:p>
            <a:endParaRPr lang="zh-CN" altLang="en-US"/>
          </a:p>
          <a:p>
            <a:r>
              <a:rPr lang="zh-CN" altLang="en-US"/>
              <a:t>import java.sql.DriverManager</a:t>
            </a:r>
            <a:endParaRPr lang="zh-CN" altLang="en-US"/>
          </a:p>
          <a:p>
            <a:endParaRPr lang="zh-CN" altLang="en-US"/>
          </a:p>
          <a:p>
            <a:r>
              <a:rPr lang="zh-CN" altLang="en-US"/>
              <a:t>/**</a:t>
            </a:r>
            <a:endParaRPr lang="zh-CN" altLang="en-US"/>
          </a:p>
          <a:p>
            <a:r>
              <a:rPr lang="zh-CN" altLang="en-US"/>
              <a:t> *  通过JDBC的方式访问</a:t>
            </a:r>
            <a:endParaRPr lang="zh-CN" altLang="en-US"/>
          </a:p>
          <a:p>
            <a:r>
              <a:rPr lang="zh-CN" altLang="en-US"/>
              <a:t>  *  注意事项：在使用jdbc开发时，一定要先启动thriftserver</a:t>
            </a:r>
            <a:endParaRPr lang="zh-CN" altLang="en-US"/>
          </a:p>
          <a:p>
            <a:r>
              <a:rPr lang="zh-CN" altLang="en-US"/>
              <a:t> */</a:t>
            </a:r>
            <a:endParaRPr lang="zh-CN" altLang="en-US"/>
          </a:p>
          <a:p>
            <a:r>
              <a:rPr lang="zh-CN" altLang="en-US"/>
              <a:t>object SparkSQLThriftServerApp {</a:t>
            </a:r>
            <a:endParaRPr lang="zh-CN" altLang="en-US"/>
          </a:p>
          <a:p>
            <a:endParaRPr lang="zh-CN" altLang="en-US"/>
          </a:p>
          <a:p>
            <a:r>
              <a:rPr lang="zh-CN" altLang="en-US"/>
              <a:t>  def main(args: Array[String]) {</a:t>
            </a:r>
            <a:endParaRPr lang="zh-CN" altLang="en-US"/>
          </a:p>
          <a:p>
            <a:endParaRPr lang="zh-CN" altLang="en-US"/>
          </a:p>
          <a:p>
            <a:r>
              <a:rPr lang="zh-CN" altLang="en-US"/>
              <a:t>    Class.forName("org.apache.hive.jdbc.HiveDriver")</a:t>
            </a:r>
            <a:endParaRPr lang="zh-CN" altLang="en-US"/>
          </a:p>
          <a:p>
            <a:endParaRPr lang="zh-CN" altLang="en-US"/>
          </a:p>
          <a:p>
            <a:r>
              <a:rPr lang="zh-CN" altLang="en-US"/>
              <a:t>    // 开发环境的hosts文件映射：192.168.199.200 hadoop001</a:t>
            </a:r>
            <a:endParaRPr lang="zh-CN" altLang="en-US"/>
          </a:p>
          <a:p>
            <a:endParaRPr lang="zh-CN" altLang="en-US"/>
          </a:p>
          <a:p>
            <a:r>
              <a:rPr lang="zh-CN" altLang="en-US"/>
              <a:t>    val conn = DriverManager.getConnection("jdbc:hive2://hadoop001:14000","hadoop","")</a:t>
            </a:r>
            <a:endParaRPr lang="zh-CN" altLang="en-US"/>
          </a:p>
          <a:p>
            <a:r>
              <a:rPr lang="zh-CN" altLang="en-US"/>
              <a:t>    val pstmt = conn.prepareStatement("select empno, ename, sal from emp")</a:t>
            </a:r>
            <a:endParaRPr lang="zh-CN" altLang="en-US"/>
          </a:p>
          <a:p>
            <a:r>
              <a:rPr lang="zh-CN" altLang="en-US"/>
              <a:t>    val rs = pstmt.executeQuery()</a:t>
            </a:r>
            <a:endParaRPr lang="zh-CN" altLang="en-US"/>
          </a:p>
          <a:p>
            <a:r>
              <a:rPr lang="zh-CN" altLang="en-US"/>
              <a:t>    while (rs.next()) {</a:t>
            </a:r>
            <a:endParaRPr lang="zh-CN" altLang="en-US"/>
          </a:p>
          <a:p>
            <a:r>
              <a:rPr lang="zh-CN" altLang="en-US"/>
              <a:t>      println("empno:" + rs.getInt("empno") +</a:t>
            </a:r>
            <a:endParaRPr lang="zh-CN" altLang="en-US"/>
          </a:p>
          <a:p>
            <a:r>
              <a:rPr lang="zh-CN" altLang="en-US"/>
              <a:t>        " , ename:" + rs.getString("ename") +</a:t>
            </a:r>
            <a:endParaRPr lang="zh-CN" altLang="en-US"/>
          </a:p>
          <a:p>
            <a:r>
              <a:rPr lang="zh-CN" altLang="en-US"/>
              <a:t>        " , sal:" + rs.getDouble("sal"))</a:t>
            </a:r>
            <a:endParaRPr lang="zh-CN" altLang="en-US"/>
          </a:p>
          <a:p>
            <a:endParaRPr lang="zh-CN" altLang="en-US"/>
          </a:p>
          <a:p>
            <a:r>
              <a:rPr lang="zh-CN" altLang="en-US"/>
              <a:t>    }</a:t>
            </a:r>
            <a:endParaRPr lang="zh-CN" altLang="en-US"/>
          </a:p>
          <a:p>
            <a:endParaRPr lang="zh-CN" altLang="en-US"/>
          </a:p>
          <a:p>
            <a:r>
              <a:rPr lang="zh-CN" altLang="en-US"/>
              <a:t>    rs.close()</a:t>
            </a:r>
            <a:endParaRPr lang="zh-CN" altLang="en-US"/>
          </a:p>
          <a:p>
            <a:r>
              <a:rPr lang="zh-CN" altLang="en-US"/>
              <a:t>    pstmt.close()</a:t>
            </a:r>
            <a:endParaRPr lang="zh-CN" altLang="en-US"/>
          </a:p>
          <a:p>
            <a:r>
              <a:rPr lang="zh-CN" altLang="en-US"/>
              <a:t>    conn.close()</a:t>
            </a:r>
            <a:endParaRPr lang="zh-CN" altLang="en-US"/>
          </a:p>
          <a:p>
            <a:endParaRPr lang="zh-CN" altLang="en-US"/>
          </a:p>
          <a:p>
            <a:endParaRPr lang="zh-CN" altLang="en-US"/>
          </a:p>
          <a:p>
            <a:r>
              <a:rPr lang="zh-CN" altLang="en-US"/>
              <a:t>  }</a:t>
            </a:r>
            <a:endParaRPr lang="zh-CN" altLang="en-US"/>
          </a:p>
          <a:p>
            <a:endParaRPr lang="zh-CN" altLang="en-US"/>
          </a:p>
          <a:p>
            <a:endParaRPr lang="zh-CN" altLang="en-US"/>
          </a:p>
          <a:p>
            <a:r>
              <a:rPr lang="zh-CN" altLang="en-US"/>
              <a:t>}</a:t>
            </a:r>
            <a:endParaRPr lang="zh-CN" altLang="en-US"/>
          </a:p>
          <a:p>
            <a:endParaRPr lang="zh-CN" altLang="en-US"/>
          </a:p>
          <a:p>
            <a:endParaRPr lang="zh-CN" altLang="en-US"/>
          </a:p>
          <a:p>
            <a:r>
              <a:rPr lang="zh-CN" altLang="en-US"/>
              <a:t>注意事项：在使用jdbc开发时，一定要先启动thriftserver</a:t>
            </a:r>
            <a:endParaRPr lang="zh-CN" altLang="en-US"/>
          </a:p>
          <a:p>
            <a:r>
              <a:rPr lang="zh-CN" altLang="en-US"/>
              <a:t>Exception in thread "main" java.sql.SQLException: </a:t>
            </a:r>
            <a:endParaRPr lang="zh-CN" altLang="en-US"/>
          </a:p>
          <a:p>
            <a:r>
              <a:rPr lang="zh-CN" altLang="en-US"/>
              <a:t>Could not open client transport with JDBC Uri: jdbc:hive2://hadoop001:14000: </a:t>
            </a:r>
            <a:endParaRPr lang="zh-CN" altLang="en-US"/>
          </a:p>
          <a:p>
            <a:r>
              <a:rPr lang="zh-CN" altLang="en-US"/>
              <a:t>java.net.ConnectException: Connection refused</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从技术上看，大数据与云计算的关系就像一枚硬币的正反面一样密不可分。</a:t>
            </a:r>
            <a:endParaRPr lang="zh-CN" altLang="en-US"/>
          </a:p>
          <a:p>
            <a:r>
              <a:rPr lang="zh-CN" altLang="en-US"/>
              <a:t>大数据必然无法用单台的计算机进行处理，必须采用分布式架构。</a:t>
            </a:r>
            <a:endParaRPr lang="zh-CN" altLang="en-US"/>
          </a:p>
          <a:p>
            <a:r>
              <a:rPr lang="zh-CN" altLang="en-US"/>
              <a:t>它的特色在于对海量数据进行分布式数据挖掘。</a:t>
            </a:r>
            <a:endParaRPr lang="zh-CN" altLang="en-US"/>
          </a:p>
          <a:p>
            <a:r>
              <a:rPr lang="zh-CN" altLang="en-US"/>
              <a:t>但它必须依托云计算的分布式处理、分布式数据库和云存储、虚拟化技术。</a:t>
            </a:r>
            <a:endParaRPr lang="zh-CN" altLang="en-US"/>
          </a:p>
          <a:p>
            <a:endParaRPr lang="zh-CN" altLang="en-US"/>
          </a:p>
          <a:p>
            <a:endParaRPr lang="zh-CN" altLang="en-US"/>
          </a:p>
          <a:p>
            <a:r>
              <a:rPr lang="zh-CN" altLang="en-US"/>
              <a:t>大数据的基本特征</a:t>
            </a:r>
            <a:endParaRPr lang="zh-CN" altLang="en-US"/>
          </a:p>
          <a:p>
            <a:endParaRPr lang="zh-CN" altLang="en-US"/>
          </a:p>
          <a:p>
            <a:r>
              <a:rPr lang="zh-CN" altLang="en-US"/>
              <a:t>　　容量（Volume）：数据的大小决定所考虑的数据的价值和潜在的信息</a:t>
            </a:r>
            <a:endParaRPr lang="zh-CN" altLang="en-US"/>
          </a:p>
          <a:p>
            <a:r>
              <a:rPr lang="zh-CN" altLang="en-US"/>
              <a:t>　　种类（Variety）：数据类型的多样性</a:t>
            </a:r>
            <a:endParaRPr lang="zh-CN" altLang="en-US"/>
          </a:p>
          <a:p>
            <a:r>
              <a:rPr lang="zh-CN" altLang="en-US"/>
              <a:t>　　速度（Velocity）：指获得数据的速度</a:t>
            </a:r>
            <a:endParaRPr lang="zh-CN" altLang="en-US"/>
          </a:p>
          <a:p>
            <a:r>
              <a:rPr lang="zh-CN" altLang="en-US"/>
              <a:t>　　可变性（Variability）：妨碍了处理和有效地管理数据的过程</a:t>
            </a:r>
            <a:endParaRPr lang="zh-CN" altLang="en-US"/>
          </a:p>
          <a:p>
            <a:r>
              <a:rPr lang="zh-CN" altLang="en-US"/>
              <a:t>　　真实性（Veracity）：数据的质量</a:t>
            </a:r>
            <a:endParaRPr lang="zh-CN" altLang="en-US"/>
          </a:p>
          <a:p>
            <a:endParaRPr lang="zh-CN" altLang="en-US"/>
          </a:p>
          <a:p>
            <a:r>
              <a:rPr lang="zh-CN" altLang="en-US"/>
              <a:t>　　复杂性（Complexity）：数据量巨大，来源多渠道</a:t>
            </a:r>
            <a:endParaRPr lang="zh-CN" altLang="en-US"/>
          </a:p>
          <a:p>
            <a:r>
              <a:rPr lang="zh-CN" altLang="en-US"/>
              <a:t>　　价值（Value）：合理运用大数据，以低成本创造高价值</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	</a:t>
            </a:r>
            <a:endParaRPr lang="zh-CN" altLang="en-US"/>
          </a:p>
          <a:p>
            <a:r>
              <a:rPr lang="zh-CN" altLang="en-US"/>
              <a:t>spark2.0版本的 DataFrame、DataSet 与 Spark sql</a:t>
            </a:r>
            <a:endParaRPr lang="zh-CN" altLang="en-US"/>
          </a:p>
          <a:p>
            <a:endParaRPr lang="zh-CN" altLang="en-US"/>
          </a:p>
          <a:p>
            <a:r>
              <a:rPr lang="zh-CN" altLang="en-US"/>
              <a:t>参考：</a:t>
            </a:r>
            <a:endParaRPr lang="zh-CN" altLang="en-US"/>
          </a:p>
          <a:p>
            <a:r>
              <a:rPr lang="zh-CN" altLang="en-US"/>
              <a:t>http://www.cnblogs.com/seaspring/p/5804178.html</a:t>
            </a:r>
            <a:endParaRPr lang="zh-CN" altLang="en-US"/>
          </a:p>
          <a:p>
            <a:r>
              <a:rPr lang="zh-CN" altLang="en-US"/>
              <a:t>https://my.oschina.net/cjun/blog/655263?p={{currentPage%201}}</a:t>
            </a:r>
            <a:endParaRPr lang="zh-CN" altLang="en-US"/>
          </a:p>
          <a:p>
            <a:r>
              <a:rPr lang="zh-CN" altLang="en-US"/>
              <a:t>http://spark.apache.org/docs/latest/sql-programming-guide.html</a:t>
            </a:r>
            <a:endParaRPr lang="zh-CN" altLang="en-US"/>
          </a:p>
          <a:p>
            <a:r>
              <a:rPr lang="zh-CN" altLang="en-US"/>
              <a:t>1. 相关概念</a:t>
            </a:r>
            <a:endParaRPr lang="zh-CN" altLang="en-US"/>
          </a:p>
          <a:p>
            <a:r>
              <a:rPr lang="zh-CN" altLang="en-US"/>
              <a:t>1) RDD：spark中最基本的 弹性分布式数据集，提供了很多api 来操作数据集中的元素</a:t>
            </a:r>
            <a:endParaRPr lang="zh-CN" altLang="en-US"/>
          </a:p>
          <a:p>
            <a:r>
              <a:rPr lang="zh-CN" altLang="en-US"/>
              <a:t>2) DataFrame：spark的基于RDD的一种高级抽象，在RDD之上加入了scheme信息，给RDD的元素的每一列提供了 名称和数据类型 的标志；同 时它还提供了更多的api，可以实现类似于sql的操作；但是DataFrame也丢掉了RDD的优点：编译时类型检查和面向对象</a:t>
            </a:r>
            <a:endParaRPr lang="zh-CN" altLang="en-US"/>
          </a:p>
          <a:p>
            <a:r>
              <a:rPr lang="zh-CN" altLang="en-US"/>
              <a:t>3) DataSet：引入了Encoder，成功结合了RDD 和 DataFrame 的优点 (dataset从spark1.6开始引入的)</a:t>
            </a:r>
            <a:endParaRPr lang="zh-CN" altLang="en-US"/>
          </a:p>
          <a:p>
            <a:r>
              <a:rPr lang="zh-CN" altLang="en-US"/>
              <a:t>4) Hive：在hadoop发展过程中，提供给熟悉RDBMS但不了解MapReduce的技术人员的工具，是一种 SQL-ON-HADOOP的工具</a:t>
            </a:r>
            <a:endParaRPr lang="zh-CN" altLang="en-US"/>
          </a:p>
          <a:p>
            <a:r>
              <a:rPr lang="zh-CN" altLang="en-US"/>
              <a:t>5) Shark：也是一种 SQL-ON-HADOOP的工具，依赖于hive，但是效率比hive高</a:t>
            </a:r>
            <a:endParaRPr lang="zh-CN" altLang="en-US"/>
          </a:p>
          <a:p>
            <a:r>
              <a:rPr lang="zh-CN" altLang="en-US"/>
              <a:t>6) Hive on Spark：hive的发展计划，以spark为hive的底层引擎之一</a:t>
            </a:r>
            <a:endParaRPr lang="zh-CN" altLang="en-US"/>
          </a:p>
          <a:p>
            <a:r>
              <a:rPr lang="zh-CN" altLang="en-US"/>
              <a:t>7) Spark sql：脱胎于shark，兼容hive，但是效率更高</a:t>
            </a:r>
            <a:endParaRPr lang="zh-CN" altLang="en-US"/>
          </a:p>
          <a:p>
            <a:r>
              <a:rPr lang="zh-CN" altLang="en-US"/>
              <a:t>8) SqlContext：</a:t>
            </a:r>
            <a:endParaRPr lang="zh-CN" altLang="en-US"/>
          </a:p>
          <a:p>
            <a:r>
              <a:rPr lang="zh-CN" altLang="en-US"/>
              <a:t>能从不同的数据源加载数据，将数据转换成DataFrame；</a:t>
            </a:r>
            <a:endParaRPr lang="zh-CN" altLang="en-US"/>
          </a:p>
          <a:p>
            <a:r>
              <a:rPr lang="zh-CN" altLang="en-US"/>
              <a:t>也能将DataFrame转换成sqlContext自身中的表，使用sql来操作数据；</a:t>
            </a:r>
            <a:endParaRPr lang="zh-CN" altLang="en-US"/>
          </a:p>
          <a:p>
            <a:r>
              <a:rPr lang="zh-CN" altLang="en-US"/>
              <a:t>可以使用.sql()方法，直接查询表中的数据，将返回的数据封装成DataFrame；</a:t>
            </a:r>
            <a:endParaRPr lang="zh-CN" altLang="en-US"/>
          </a:p>
          <a:p>
            <a:r>
              <a:rPr lang="zh-CN" altLang="en-US"/>
              <a:t>9) HiveContext：继承自SQLContext，除了SQLContext中的功能之外，还具有直接操作hive库中表的数据，和HQL兼容</a:t>
            </a:r>
            <a:endParaRPr lang="zh-CN" altLang="en-US"/>
          </a:p>
          <a:p>
            <a:r>
              <a:rPr lang="zh-CN" altLang="en-US"/>
              <a:t>2. spark 2.0之前的老版本：</a:t>
            </a:r>
            <a:endParaRPr lang="zh-CN" altLang="en-US"/>
          </a:p>
          <a:p>
            <a:r>
              <a:rPr lang="zh-CN" altLang="en-US"/>
              <a:t>RDD的创建 依赖于 sparkcontext；</a:t>
            </a:r>
            <a:endParaRPr lang="zh-CN" altLang="en-US"/>
          </a:p>
          <a:p>
            <a:r>
              <a:rPr lang="zh-CN" altLang="en-US"/>
              <a:t>流处理 依赖于 streamingcontext</a:t>
            </a:r>
            <a:endParaRPr lang="zh-CN" altLang="en-US"/>
          </a:p>
          <a:p>
            <a:r>
              <a:rPr lang="zh-CN" altLang="en-US"/>
              <a:t>sql 依赖于 sqlcontext</a:t>
            </a:r>
            <a:endParaRPr lang="zh-CN" altLang="en-US"/>
          </a:p>
          <a:p>
            <a:r>
              <a:rPr lang="zh-CN" altLang="en-US"/>
              <a:t>hive 依赖于 hivecontext</a:t>
            </a:r>
            <a:endParaRPr lang="zh-CN" altLang="en-US"/>
          </a:p>
          <a:p>
            <a:r>
              <a:rPr lang="zh-CN" altLang="en-US"/>
              <a:t>spark 2.0 之后，这些都统一于 sparksession，sparksession 封装了 sparkcontext，sqlcontext，例如下面：</a:t>
            </a:r>
            <a:endParaRPr lang="zh-CN" altLang="en-US"/>
          </a:p>
          <a:p>
            <a:r>
              <a:rPr lang="zh-CN" altLang="en-US"/>
              <a:t>sparksession 的创建：val sparkSession : SparkSession = SparkSession.builder.master("sss").appName("sss").getOrCreate</a:t>
            </a:r>
            <a:endParaRPr lang="zh-CN" altLang="en-US"/>
          </a:p>
          <a:p>
            <a:r>
              <a:rPr lang="zh-CN" altLang="en-US"/>
              <a:t>支持hive的 sparksession 的创建：val sparkSession : SparkSession = SparkSession.builder.master("sss").appName("sss").enableHiveSupport.getOrCreate</a:t>
            </a:r>
            <a:endParaRPr lang="zh-CN" altLang="en-US"/>
          </a:p>
          <a:p>
            <a:r>
              <a:rPr lang="zh-CN" altLang="en-US"/>
              <a:t>获取sparkcontext：val sc : SparkContext = sparkSession.sparkContext</a:t>
            </a:r>
            <a:endParaRPr lang="zh-CN" altLang="en-US"/>
          </a:p>
          <a:p>
            <a:r>
              <a:rPr lang="zh-CN" altLang="en-US"/>
              <a:t>获取sqlcontext：val sqlContext : SQLContext = sparkSession.sqlContext</a:t>
            </a:r>
            <a:endParaRPr lang="zh-CN" altLang="en-US"/>
          </a:p>
          <a:p>
            <a:r>
              <a:rPr lang="zh-CN" altLang="en-US"/>
              <a:t>3. 相关api（参考 http://c.360webcache.com/cm=21cf76120887f4fcd52b0034ffa6a56c&amp;q=spark2.0+parquet+DataFrames&amp;u=http%3A%2F%2Fblog.csdn.net%2Fyhao2014%2Farticle%2Fdetails%2F52215966）</a:t>
            </a:r>
            <a:endParaRPr lang="zh-CN" altLang="en-US"/>
          </a:p>
          <a:p>
            <a:r>
              <a:rPr lang="zh-CN" altLang="en-US"/>
              <a:t>1) SparkSession 的创建：</a:t>
            </a:r>
            <a:endParaRPr lang="zh-CN" altLang="en-US"/>
          </a:p>
          <a:p>
            <a:r>
              <a:rPr lang="zh-CN" altLang="en-US"/>
              <a:t>val sparkSession : SparkSession = SparkSession.builder.</a:t>
            </a:r>
            <a:endParaRPr lang="zh-CN" altLang="en-US"/>
          </a:p>
          <a:p>
            <a:r>
              <a:rPr lang="zh-CN" altLang="en-US"/>
              <a:t>master("sss")</a:t>
            </a:r>
            <a:endParaRPr lang="zh-CN" altLang="en-US"/>
          </a:p>
          <a:p>
            <a:r>
              <a:rPr lang="zh-CN" altLang="en-US"/>
              <a:t>.appName("sss")</a:t>
            </a:r>
            <a:endParaRPr lang="zh-CN" altLang="en-US"/>
          </a:p>
          <a:p>
            <a:r>
              <a:rPr lang="zh-CN" altLang="en-US"/>
              <a:t>.config("spark.some.config.option", "some-value")</a:t>
            </a:r>
            <a:endParaRPr lang="zh-CN" altLang="en-US"/>
          </a:p>
          <a:p>
            <a:r>
              <a:rPr lang="zh-CN" altLang="en-US"/>
              <a:t>.getOrCreate</a:t>
            </a:r>
            <a:endParaRPr lang="zh-CN" altLang="en-US"/>
          </a:p>
          <a:p>
            <a:r>
              <a:rPr lang="zh-CN" altLang="en-US"/>
              <a:t>2) DataFrame 的创建：</a:t>
            </a:r>
            <a:endParaRPr lang="zh-CN" altLang="en-US"/>
          </a:p>
          <a:p>
            <a:r>
              <a:rPr lang="zh-CN" altLang="en-US"/>
              <a:t>① 从 csv 数据源 创建：参考 http://blog.csdn.net/lw_ghy/article/details/51480358</a:t>
            </a:r>
            <a:endParaRPr lang="zh-CN" altLang="en-US"/>
          </a:p>
          <a:p>
            <a:r>
              <a:rPr lang="zh-CN" altLang="en-US"/>
              <a:t>② 从 json 数据源 创建</a:t>
            </a:r>
            <a:endParaRPr lang="zh-CN" altLang="en-US"/>
          </a:p>
          <a:p>
            <a:r>
              <a:rPr lang="zh-CN" altLang="en-US"/>
              <a:t>val dataFrame : DataFrame = sparkSession.read.json("some json file")</a:t>
            </a:r>
            <a:endParaRPr lang="zh-CN" altLang="en-US"/>
          </a:p>
          <a:p>
            <a:r>
              <a:rPr lang="zh-CN" altLang="en-US"/>
              <a:t>③ 从 parquet 数据源 创建</a:t>
            </a:r>
            <a:endParaRPr lang="zh-CN" altLang="en-US"/>
          </a:p>
          <a:p>
            <a:r>
              <a:rPr lang="zh-CN" altLang="en-US"/>
              <a:t>val dataFrame : DataFrame = sparkSession.read.json("some parquet file")</a:t>
            </a:r>
            <a:endParaRPr lang="zh-CN" altLang="en-US"/>
          </a:p>
          <a:p>
            <a:r>
              <a:rPr lang="zh-CN" altLang="en-US"/>
              <a:t>④ 从 sql 创建</a:t>
            </a:r>
            <a:endParaRPr lang="zh-CN" altLang="en-US"/>
          </a:p>
          <a:p>
            <a:r>
              <a:rPr lang="zh-CN" altLang="en-US"/>
              <a:t>val dataFrame : DataFrame = sparkSession.sql("select ******")</a:t>
            </a:r>
            <a:endParaRPr lang="zh-CN" altLang="en-US"/>
          </a:p>
          <a:p>
            <a:r>
              <a:rPr lang="zh-CN" altLang="en-US"/>
              <a:t>⑤ 从 load 函数(数据源)建</a:t>
            </a:r>
            <a:endParaRPr lang="zh-CN" altLang="en-US"/>
          </a:p>
          <a:p>
            <a:r>
              <a:rPr lang="zh-CN" altLang="en-US"/>
              <a:t>默认数据源（默认是parquet）： val dataFrame : DataFrame = sparkSession.read.load("some parquet file")</a:t>
            </a:r>
            <a:endParaRPr lang="zh-CN" altLang="en-US"/>
          </a:p>
          <a:p>
            <a:r>
              <a:rPr lang="zh-CN" altLang="en-US"/>
              <a:t>指定数据源： val dataFrame : DataFrame = sparkSession.read.format("json").json("some json file")</a:t>
            </a:r>
            <a:endParaRPr lang="zh-CN" altLang="en-US"/>
          </a:p>
          <a:p>
            <a:r>
              <a:rPr lang="zh-CN" altLang="en-US"/>
              <a:t>⑥ 从RDD 创建：参考 http://blog.csdn.net/ronaldo4511/article/details/53379526</a:t>
            </a:r>
            <a:endParaRPr lang="zh-CN" altLang="en-US"/>
          </a:p>
          <a:p>
            <a:r>
              <a:rPr lang="zh-CN" altLang="en-US"/>
              <a:t>case class People(name : String, age : Int)</a:t>
            </a:r>
            <a:endParaRPr lang="zh-CN" altLang="en-US"/>
          </a:p>
          <a:p>
            <a:r>
              <a:rPr lang="zh-CN" altLang="en-US"/>
              <a:t>def createDFWith_CaseClass = { //使用 case class 的方式创建</a:t>
            </a:r>
            <a:endParaRPr lang="zh-CN" altLang="en-US"/>
          </a:p>
          <a:p>
            <a:r>
              <a:rPr lang="zh-CN" altLang="en-US"/>
              <a:t>import sparkSession.implicits._</a:t>
            </a:r>
            <a:endParaRPr lang="zh-CN" altLang="en-US"/>
          </a:p>
          <a:p>
            <a:r>
              <a:rPr lang="zh-CN" altLang="en-US"/>
              <a:t>val rdd : RDD[People]= sparkSession.sparkContext.textFile(hdfsFile,2).map(line =&gt; line.split(",")).map(arr =&gt; People(arr(0),arr(1).trim.toInt))</a:t>
            </a:r>
            <a:endParaRPr lang="zh-CN" altLang="en-US"/>
          </a:p>
          <a:p>
            <a:r>
              <a:rPr lang="zh-CN" altLang="en-US"/>
              <a:t>val peopleRdd : DataFrame = rdd.toDF</a:t>
            </a:r>
            <a:endParaRPr lang="zh-CN" altLang="en-US"/>
          </a:p>
          <a:p>
            <a:r>
              <a:rPr lang="zh-CN" altLang="en-US"/>
              <a:t>}</a:t>
            </a:r>
            <a:endParaRPr lang="zh-CN" altLang="en-US"/>
          </a:p>
          <a:p>
            <a:r>
              <a:rPr lang="zh-CN" altLang="en-US"/>
              <a:t>def createDFWith_Scheme = { //使用 scheme 的方式创建</a:t>
            </a:r>
            <a:endParaRPr lang="zh-CN" altLang="en-US"/>
          </a:p>
          <a:p>
            <a:r>
              <a:rPr lang="zh-CN" altLang="en-US"/>
              <a:t>val schema = StructType(</a:t>
            </a:r>
            <a:endParaRPr lang="zh-CN" altLang="en-US"/>
          </a:p>
          <a:p>
            <a:r>
              <a:rPr lang="zh-CN" altLang="en-US"/>
              <a:t>Seq(</a:t>
            </a:r>
            <a:endParaRPr lang="zh-CN" altLang="en-US"/>
          </a:p>
          <a:p>
            <a:r>
              <a:rPr lang="zh-CN" altLang="en-US"/>
              <a:t>StructField("name",StringType,true)</a:t>
            </a:r>
            <a:endParaRPr lang="zh-CN" altLang="en-US"/>
          </a:p>
          <a:p>
            <a:r>
              <a:rPr lang="zh-CN" altLang="en-US"/>
              <a:t>,StructField("age",IntegerType,true)</a:t>
            </a:r>
            <a:endParaRPr lang="zh-CN" altLang="en-US"/>
          </a:p>
          <a:p>
            <a:r>
              <a:rPr lang="zh-CN" altLang="en-US"/>
              <a:t>)</a:t>
            </a:r>
            <a:endParaRPr lang="zh-CN" altLang="en-US"/>
          </a:p>
          <a:p>
            <a:r>
              <a:rPr lang="zh-CN" altLang="en-US"/>
              <a:t>)</a:t>
            </a:r>
            <a:endParaRPr lang="zh-CN" altLang="en-US"/>
          </a:p>
          <a:p>
            <a:r>
              <a:rPr lang="zh-CN" altLang="en-US"/>
              <a:t>import sparkSession.implicits._</a:t>
            </a:r>
            <a:endParaRPr lang="zh-CN" altLang="en-US"/>
          </a:p>
          <a:p>
            <a:r>
              <a:rPr lang="zh-CN" altLang="en-US"/>
              <a:t>val rowRDD = sparkSession.sparkContext.textFile(hdfsFile,2).map( x =&gt; x.split(",")).map( x =&gt; Row(x(0),x(1).trim().toInt))</a:t>
            </a:r>
            <a:endParaRPr lang="zh-CN" altLang="en-US"/>
          </a:p>
          <a:p>
            <a:r>
              <a:rPr lang="zh-CN" altLang="en-US"/>
              <a:t>val peopleRdd = sparkSession.createDataFrame(rowRDD,schema)</a:t>
            </a:r>
            <a:endParaRPr lang="zh-CN" altLang="en-US"/>
          </a:p>
          <a:p>
            <a:r>
              <a:rPr lang="zh-CN" altLang="en-US"/>
              <a:t>}</a:t>
            </a:r>
            <a:endParaRPr lang="zh-CN" altLang="en-US"/>
          </a:p>
          <a:p>
            <a:r>
              <a:rPr lang="zh-CN" altLang="en-US"/>
              <a:t>3) DataSet 的创建(同 上)</a:t>
            </a:r>
            <a:endParaRPr lang="zh-CN" altLang="en-US"/>
          </a:p>
          <a:p>
            <a:r>
              <a:rPr lang="zh-CN" altLang="en-US"/>
              <a:t>val dataSet : DataSet = rdd.toDS</a:t>
            </a:r>
            <a:endParaRPr lang="zh-CN" altLang="en-US"/>
          </a:p>
          <a:p>
            <a:endParaRPr lang="zh-CN" altLang="en-US"/>
          </a:p>
          <a:p>
            <a:r>
              <a:rPr lang="zh-CN" altLang="en-US"/>
              <a:t>4. 不同版本spark下的dataframe的差异</a:t>
            </a:r>
            <a:endParaRPr lang="zh-CN" altLang="en-US"/>
          </a:p>
          <a:p>
            <a:r>
              <a:rPr lang="zh-CN" altLang="en-US"/>
              <a:t>1) spark2.0 之前：</a:t>
            </a:r>
            <a:endParaRPr lang="zh-CN" altLang="en-US"/>
          </a:p>
          <a:p>
            <a:r>
              <a:rPr lang="zh-CN" altLang="en-US"/>
              <a:t>val df1 : DataFrame = sqlContex.createDataFrame(rddRow, schema)</a:t>
            </a:r>
            <a:endParaRPr lang="zh-CN" altLang="en-US"/>
          </a:p>
          <a:p>
            <a:r>
              <a:rPr lang="zh-CN" altLang="en-US"/>
              <a:t>2) spark2.0 之后：</a:t>
            </a:r>
            <a:endParaRPr lang="zh-CN" altLang="en-US"/>
          </a:p>
          <a:p>
            <a:r>
              <a:rPr lang="zh-CN" altLang="en-US"/>
              <a:t>val df : DataFrame = sparkSession.createDataFrame(rddRow, schema)</a:t>
            </a:r>
            <a:endParaRPr lang="zh-CN" altLang="en-US"/>
          </a:p>
          <a:p>
            <a:r>
              <a:rPr lang="zh-CN" altLang="en-US"/>
              <a:t>3) 虽然 df1 和 df2 都声明为 DataFrame 类型，但是在spark2.0之后，这里的DataFrame 实际上是DataSet，因为DataFrame被声明为Dataset[Row]，如下：</a:t>
            </a:r>
            <a:endParaRPr lang="zh-CN" altLang="en-US"/>
          </a:p>
          <a:p>
            <a:r>
              <a:rPr lang="zh-CN" altLang="en-US"/>
              <a:t>package object sql {</a:t>
            </a:r>
            <a:endParaRPr lang="zh-CN" altLang="en-US"/>
          </a:p>
          <a:p>
            <a:r>
              <a:rPr lang="zh-CN" altLang="en-US"/>
              <a:t>// ...省略了不相关的代码</a:t>
            </a:r>
            <a:endParaRPr lang="zh-CN" altLang="en-US"/>
          </a:p>
          <a:p>
            <a:r>
              <a:rPr lang="zh-CN" altLang="en-US"/>
              <a:t>type DataFrame = Dataset[Row]</a:t>
            </a:r>
            <a:endParaRPr lang="zh-CN" altLang="en-US"/>
          </a:p>
          <a:p>
            <a:r>
              <a:rPr lang="zh-CN" altLang="en-US"/>
              <a:t>}</a:t>
            </a:r>
            <a:endParaRPr lang="zh-CN" altLang="en-US"/>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RDD： </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java/scala  ==&gt; jvm</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python ==&gt; python runtime</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DataFrame:</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java/scala/python ==&gt; Logic Plan</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DataFrame和RDD互操作的两种方式：</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1）反射：case class   前提：事先需要知道你的字段、字段类型    </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2）编程：Row          如果第一种情况不能满足你的要求（事先不知道列）</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3) 选型：优先考虑第一种</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DataFrame API基本操作</a:t>
            </a:r>
            <a:endParaRPr lang="zh-CN" altLang="en-US"/>
          </a:p>
          <a:p>
            <a:r>
              <a:rPr lang="zh-CN" altLang="en-US"/>
              <a:t> */</a:t>
            </a:r>
            <a:endParaRPr lang="zh-CN" altLang="en-US"/>
          </a:p>
          <a:p>
            <a:r>
              <a:rPr lang="zh-CN" altLang="en-US"/>
              <a:t>object DataFrameApp {</a:t>
            </a:r>
            <a:endParaRPr lang="zh-CN" altLang="en-US"/>
          </a:p>
          <a:p>
            <a:endParaRPr lang="zh-CN" altLang="en-US"/>
          </a:p>
          <a:p>
            <a:r>
              <a:rPr lang="zh-CN" altLang="en-US"/>
              <a:t>  def main(args: Array[String]) {</a:t>
            </a:r>
            <a:endParaRPr lang="zh-CN" altLang="en-US"/>
          </a:p>
          <a:p>
            <a:endParaRPr lang="zh-CN" altLang="en-US"/>
          </a:p>
          <a:p>
            <a:r>
              <a:rPr lang="zh-CN" altLang="en-US"/>
              <a:t>    val spark = SparkSession.builder().appName("DataFrameApp").master("local[2]").getOrCreate()</a:t>
            </a:r>
            <a:endParaRPr lang="zh-CN" altLang="en-US"/>
          </a:p>
          <a:p>
            <a:endParaRPr lang="zh-CN" altLang="en-US"/>
          </a:p>
          <a:p>
            <a:r>
              <a:rPr lang="zh-CN" altLang="en-US"/>
              <a:t>    // 将json文件加载成一个dataframe</a:t>
            </a:r>
            <a:endParaRPr lang="zh-CN" altLang="en-US"/>
          </a:p>
          <a:p>
            <a:r>
              <a:rPr lang="zh-CN" altLang="en-US"/>
              <a:t>    val peopleDF = spark.read.format("json").load("D://data/people.json")</a:t>
            </a:r>
            <a:endParaRPr lang="zh-CN" altLang="en-US"/>
          </a:p>
          <a:p>
            <a:r>
              <a:rPr lang="zh-CN" altLang="en-US"/>
              <a:t>//    val peopleDF = spark.read.format("json").load("file:///Users/rocky/data/people.json")</a:t>
            </a:r>
            <a:endParaRPr lang="zh-CN" altLang="en-US"/>
          </a:p>
          <a:p>
            <a:endParaRPr lang="zh-CN" altLang="en-US"/>
          </a:p>
          <a:p>
            <a:r>
              <a:rPr lang="zh-CN" altLang="en-US"/>
              <a:t>    // 输出dataframe对应的schema信息</a:t>
            </a:r>
            <a:endParaRPr lang="zh-CN" altLang="en-US"/>
          </a:p>
          <a:p>
            <a:r>
              <a:rPr lang="zh-CN" altLang="en-US"/>
              <a:t>    peopleDF.printSchema()</a:t>
            </a:r>
            <a:endParaRPr lang="zh-CN" altLang="en-US"/>
          </a:p>
          <a:p>
            <a:endParaRPr lang="zh-CN" altLang="en-US"/>
          </a:p>
          <a:p>
            <a:r>
              <a:rPr lang="zh-CN" altLang="en-US"/>
              <a:t>    // 默认输出数据集的前20条记录</a:t>
            </a:r>
            <a:endParaRPr lang="zh-CN" altLang="en-US"/>
          </a:p>
          <a:p>
            <a:r>
              <a:rPr lang="zh-CN" altLang="en-US"/>
              <a:t>    peopleDF.show()</a:t>
            </a:r>
            <a:endParaRPr lang="zh-CN" altLang="en-US"/>
          </a:p>
          <a:p>
            <a:endParaRPr lang="zh-CN" altLang="en-US"/>
          </a:p>
          <a:p>
            <a:r>
              <a:rPr lang="zh-CN" altLang="en-US"/>
              <a:t>    //查询某列所有的数据： select name from table</a:t>
            </a:r>
            <a:endParaRPr lang="zh-CN" altLang="en-US"/>
          </a:p>
          <a:p>
            <a:r>
              <a:rPr lang="zh-CN" altLang="en-US"/>
              <a:t>    peopleDF.select("name").show()</a:t>
            </a:r>
            <a:endParaRPr lang="zh-CN" altLang="en-US"/>
          </a:p>
          <a:p>
            <a:endParaRPr lang="zh-CN" altLang="en-US"/>
          </a:p>
          <a:p>
            <a:r>
              <a:rPr lang="zh-CN" altLang="en-US"/>
              <a:t>    // 查询某几列所有的数据，并对列进行计算： select name, age+10 as age2 from table</a:t>
            </a:r>
            <a:endParaRPr lang="zh-CN" altLang="en-US"/>
          </a:p>
          <a:p>
            <a:r>
              <a:rPr lang="zh-CN" altLang="en-US"/>
              <a:t>    peopleDF.select(peopleDF.col("name"), (peopleDF.col("age") + 10).as("age2")).show()</a:t>
            </a:r>
            <a:endParaRPr lang="zh-CN" altLang="en-US"/>
          </a:p>
          <a:p>
            <a:endParaRPr lang="zh-CN" altLang="en-US"/>
          </a:p>
          <a:p>
            <a:r>
              <a:rPr lang="zh-CN" altLang="en-US"/>
              <a:t>    //根据某一列的值进行过滤： select * from table where age&gt;19</a:t>
            </a:r>
            <a:endParaRPr lang="zh-CN" altLang="en-US"/>
          </a:p>
          <a:p>
            <a:r>
              <a:rPr lang="zh-CN" altLang="en-US"/>
              <a:t>    peopleDF.filter(peopleDF.col("age") &gt; 19).show()</a:t>
            </a:r>
            <a:endParaRPr lang="zh-CN" altLang="en-US"/>
          </a:p>
          <a:p>
            <a:endParaRPr lang="zh-CN" altLang="en-US"/>
          </a:p>
          <a:p>
            <a:r>
              <a:rPr lang="zh-CN" altLang="en-US"/>
              <a:t>    //根据某一列进行分组，然后再进行聚合操作： select age,count(1) from table group by age</a:t>
            </a:r>
            <a:endParaRPr lang="zh-CN" altLang="en-US"/>
          </a:p>
          <a:p>
            <a:r>
              <a:rPr lang="zh-CN" altLang="en-US"/>
              <a:t>    peopleDF.groupBy("age").count().show()</a:t>
            </a:r>
            <a:endParaRPr lang="zh-CN" altLang="en-US"/>
          </a:p>
          <a:p>
            <a:endParaRPr lang="zh-CN" altLang="en-US"/>
          </a:p>
          <a:p>
            <a:r>
              <a:rPr lang="zh-CN" altLang="en-US"/>
              <a:t>    //根据 where 条件查询：select age,count(1) from table where age=24 and name='lisi' group by name,age</a:t>
            </a:r>
            <a:endParaRPr lang="zh-CN" altLang="en-US"/>
          </a:p>
          <a:p>
            <a:r>
              <a:rPr lang="zh-CN" altLang="en-US"/>
              <a:t>    peopleDF.select("name","age").where("age=24 and name='lisi'").groupBy("name","age").count().show()</a:t>
            </a:r>
            <a:endParaRPr lang="zh-CN" altLang="en-US"/>
          </a:p>
          <a:p>
            <a:endParaRPr lang="zh-CN" altLang="en-US"/>
          </a:p>
          <a:p>
            <a:r>
              <a:rPr lang="zh-CN" altLang="en-US"/>
              <a:t>    //根据 where 条件查询：select name,age from table where age is not null</a:t>
            </a:r>
            <a:endParaRPr lang="zh-CN" altLang="en-US"/>
          </a:p>
          <a:p>
            <a:r>
              <a:rPr lang="zh-CN" altLang="en-US"/>
              <a:t>    peopleDF.select("name","age").where("age is not null").show()</a:t>
            </a:r>
            <a:endParaRPr lang="zh-CN" altLang="en-US"/>
          </a:p>
          <a:p>
            <a:endParaRPr lang="zh-CN" altLang="en-US"/>
          </a:p>
          <a:p>
            <a:r>
              <a:rPr lang="zh-CN" altLang="en-US"/>
              <a:t>    spark.stop()</a:t>
            </a:r>
            <a:endParaRPr lang="zh-CN" altLang="en-US"/>
          </a:p>
          <a:p>
            <a:r>
              <a:rPr lang="zh-CN" altLang="en-US"/>
              <a:t>  }</a:t>
            </a:r>
            <a:endParaRPr lang="zh-CN" altLang="en-US"/>
          </a:p>
          <a:p>
            <a:endParaRPr lang="zh-CN" altLang="en-US"/>
          </a:p>
          <a:p>
            <a:r>
              <a:rPr lang="zh-CN" altLang="en-US"/>
              <a:t>}</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第一种：反射</a:t>
            </a:r>
            <a:endParaRPr lang="zh-CN" altLang="en-US"/>
          </a:p>
          <a:p>
            <a:r>
              <a:rPr lang="zh-CN" altLang="en-US"/>
              <a:t>代码简洁，前提是需要知道schema的构成</a:t>
            </a:r>
            <a:endParaRPr lang="zh-CN" altLang="en-US"/>
          </a:p>
          <a:p>
            <a:r>
              <a:rPr lang="zh-CN" altLang="en-US"/>
              <a:t>借助case class，在这个类里定义好schema对应的字段</a:t>
            </a:r>
            <a:endParaRPr lang="zh-CN" altLang="en-US"/>
          </a:p>
          <a:p>
            <a:endParaRPr lang="zh-CN" altLang="en-US"/>
          </a:p>
          <a:p>
            <a:r>
              <a:rPr lang="zh-CN" altLang="en-US"/>
              <a:t>    创建case class，根据schema来写</a:t>
            </a:r>
            <a:endParaRPr lang="zh-CN" altLang="en-US"/>
          </a:p>
          <a:p>
            <a:r>
              <a:rPr lang="zh-CN" altLang="en-US"/>
              <a:t>    生成RDD，借助SparkContext的textFile，获取文件然后转成RDD，String类型</a:t>
            </a:r>
            <a:endParaRPr lang="zh-CN" altLang="en-US"/>
          </a:p>
          <a:p>
            <a:r>
              <a:rPr lang="zh-CN" altLang="en-US"/>
              <a:t>    导入Spark.Implicits._  隐式转换包</a:t>
            </a:r>
            <a:endParaRPr lang="zh-CN" altLang="en-US"/>
          </a:p>
          <a:p>
            <a:r>
              <a:rPr lang="zh-CN" altLang="en-US"/>
              <a:t>    分割RDD，split方法，分割后变成String数组，并和case class相对应起来（也就是把对应的变量传入class中，记得传入前进行类型转换）</a:t>
            </a:r>
            <a:endParaRPr lang="zh-CN" altLang="en-US"/>
          </a:p>
          <a:p>
            <a:r>
              <a:rPr lang="zh-CN" altLang="en-US"/>
              <a:t>    toDF方法生成DataFrame</a:t>
            </a:r>
            <a:endParaRPr lang="zh-CN" altLang="en-US"/>
          </a:p>
          <a:p>
            <a:endParaRPr lang="zh-CN" altLang="en-US"/>
          </a:p>
          <a:p>
            <a:endParaRPr lang="zh-CN" altLang="en-US"/>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package com.tdtk.spark</a:t>
            </a:r>
            <a:endParaRPr lang="zh-CN" altLang="en-US"/>
          </a:p>
          <a:p>
            <a:endParaRPr lang="zh-CN" altLang="en-US"/>
          </a:p>
          <a:p>
            <a:r>
              <a:rPr lang="zh-CN" altLang="en-US"/>
              <a:t>import org.apache.spark.sql.types.{StringType, IntegerType, StructField, StructType}</a:t>
            </a:r>
            <a:endParaRPr lang="zh-CN" altLang="en-US"/>
          </a:p>
          <a:p>
            <a:r>
              <a:rPr lang="zh-CN" altLang="en-US"/>
              <a:t>import org.apache.spark.sql.{Row, SparkSession}</a:t>
            </a:r>
            <a:endParaRPr lang="zh-CN" altLang="en-US"/>
          </a:p>
          <a:p>
            <a:endParaRPr lang="zh-CN" altLang="en-US"/>
          </a:p>
          <a:p>
            <a:r>
              <a:rPr lang="zh-CN" altLang="en-US"/>
              <a:t>/**</a:t>
            </a:r>
            <a:endParaRPr lang="zh-CN" altLang="en-US"/>
          </a:p>
          <a:p>
            <a:r>
              <a:rPr lang="zh-CN" altLang="en-US"/>
              <a:t>  * DataFrame和RDD的互操作</a:t>
            </a:r>
            <a:endParaRPr lang="zh-CN" altLang="en-US"/>
          </a:p>
          <a:p>
            <a:r>
              <a:rPr lang="zh-CN" altLang="en-US"/>
              <a:t>  */</a:t>
            </a:r>
            <a:endParaRPr lang="zh-CN" altLang="en-US"/>
          </a:p>
          <a:p>
            <a:r>
              <a:rPr lang="zh-CN" altLang="en-US"/>
              <a:t>object DataFrameRDDApp {</a:t>
            </a:r>
            <a:endParaRPr lang="zh-CN" altLang="en-US"/>
          </a:p>
          <a:p>
            <a:endParaRPr lang="zh-CN" altLang="en-US"/>
          </a:p>
          <a:p>
            <a:r>
              <a:rPr lang="zh-CN" altLang="en-US"/>
              <a:t>  def main(args: Array[String]) {</a:t>
            </a:r>
            <a:endParaRPr lang="zh-CN" altLang="en-US"/>
          </a:p>
          <a:p>
            <a:endParaRPr lang="zh-CN" altLang="en-US"/>
          </a:p>
          <a:p>
            <a:r>
              <a:rPr lang="zh-CN" altLang="en-US"/>
              <a:t>    val spark = SparkSession.builder().appName("DataFrameRDDApp").master("local[2]").getOrCreate()</a:t>
            </a:r>
            <a:endParaRPr lang="zh-CN" altLang="en-US"/>
          </a:p>
          <a:p>
            <a:endParaRPr lang="zh-CN" altLang="en-US"/>
          </a:p>
          <a:p>
            <a:r>
              <a:rPr lang="zh-CN" altLang="en-US"/>
              <a:t>    //inferReflection(spark)</a:t>
            </a:r>
            <a:endParaRPr lang="zh-CN" altLang="en-US"/>
          </a:p>
          <a:p>
            <a:endParaRPr lang="zh-CN" altLang="en-US"/>
          </a:p>
          <a:p>
            <a:r>
              <a:rPr lang="zh-CN" altLang="en-US"/>
              <a:t>    program(spark)</a:t>
            </a:r>
            <a:endParaRPr lang="zh-CN" altLang="en-US"/>
          </a:p>
          <a:p>
            <a:endParaRPr lang="zh-CN" altLang="en-US"/>
          </a:p>
          <a:p>
            <a:r>
              <a:rPr lang="zh-CN" altLang="en-US"/>
              <a:t>    spark.stop()</a:t>
            </a:r>
            <a:endParaRPr lang="zh-CN" altLang="en-US"/>
          </a:p>
          <a:p>
            <a:r>
              <a:rPr lang="zh-CN" altLang="en-US"/>
              <a:t>  }</a:t>
            </a:r>
            <a:endParaRPr lang="zh-CN" altLang="en-US"/>
          </a:p>
          <a:p>
            <a:endParaRPr lang="zh-CN" altLang="en-US"/>
          </a:p>
          <a:p>
            <a:r>
              <a:rPr lang="zh-CN" altLang="en-US"/>
              <a:t>  /**</a:t>
            </a:r>
            <a:endParaRPr lang="zh-CN" altLang="en-US"/>
          </a:p>
          <a:p>
            <a:r>
              <a:rPr lang="zh-CN" altLang="en-US"/>
              <a:t>    * DataFrame 与RDD 互操作方式二：如果无法提前定义样例类（列的类型事先是不知道的，只有运行的时候才知道）</a:t>
            </a:r>
            <a:endParaRPr lang="zh-CN" altLang="en-US"/>
          </a:p>
          <a:p>
            <a:r>
              <a:rPr lang="zh-CN" altLang="en-US"/>
              <a:t>    *</a:t>
            </a:r>
            <a:endParaRPr lang="zh-CN" altLang="en-US"/>
          </a:p>
          <a:p>
            <a:r>
              <a:rPr lang="zh-CN" altLang="en-US"/>
              <a:t>    * 通过StructType编程方式直接指定Schema</a:t>
            </a:r>
            <a:endParaRPr lang="zh-CN" altLang="en-US"/>
          </a:p>
          <a:p>
            <a:r>
              <a:rPr lang="zh-CN" altLang="en-US"/>
              <a:t>    *</a:t>
            </a:r>
            <a:endParaRPr lang="zh-CN" altLang="en-US"/>
          </a:p>
          <a:p>
            <a:r>
              <a:rPr lang="zh-CN" altLang="en-US"/>
              <a:t>    * spark SQL能够将含Row对象的RDD转换成DataFrame，并推断数据类型。</a:t>
            </a:r>
            <a:endParaRPr lang="zh-CN" altLang="en-US"/>
          </a:p>
          <a:p>
            <a:r>
              <a:rPr lang="zh-CN" altLang="en-US"/>
              <a:t>    * 通过将一个键值对（key/value）列表作为kwargs传给Row类来构造Rows。</a:t>
            </a:r>
            <a:endParaRPr lang="zh-CN" altLang="en-US"/>
          </a:p>
          <a:p>
            <a:r>
              <a:rPr lang="zh-CN" altLang="en-US"/>
              <a:t>    * key定义了表的列名，类型通过看第一列数据来推断。</a:t>
            </a:r>
            <a:endParaRPr lang="zh-CN" altLang="en-US"/>
          </a:p>
          <a:p>
            <a:r>
              <a:rPr lang="zh-CN" altLang="en-US"/>
              <a:t>    * （所以这里RDD的第一列数据不能有缺失）未来版本中将会通过看更多数据来推断数据类型，像现在对JSON文件的处理一样。</a:t>
            </a:r>
            <a:endParaRPr lang="zh-CN" altLang="en-US"/>
          </a:p>
          <a:p>
            <a:endParaRPr lang="zh-CN" altLang="en-US"/>
          </a:p>
          <a:p>
            <a:r>
              <a:rPr lang="zh-CN" altLang="en-US"/>
              <a:t>    *</a:t>
            </a:r>
            <a:endParaRPr lang="zh-CN" altLang="en-US"/>
          </a:p>
          <a:p>
            <a:r>
              <a:rPr lang="zh-CN" altLang="en-US"/>
              <a:t>    * @param spark</a:t>
            </a:r>
            <a:endParaRPr lang="zh-CN" altLang="en-US"/>
          </a:p>
          <a:p>
            <a:r>
              <a:rPr lang="zh-CN" altLang="en-US"/>
              <a:t>    */</a:t>
            </a:r>
            <a:endParaRPr lang="zh-CN" altLang="en-US"/>
          </a:p>
          <a:p>
            <a:r>
              <a:rPr lang="zh-CN" altLang="en-US"/>
              <a:t>  def program(spark: SparkSession): Unit = {</a:t>
            </a:r>
            <a:endParaRPr lang="zh-CN" altLang="en-US"/>
          </a:p>
          <a:p>
            <a:r>
              <a:rPr lang="zh-CN" altLang="en-US"/>
              <a:t>    // RDD ==&gt; DataFrame</a:t>
            </a:r>
            <a:endParaRPr lang="zh-CN" altLang="en-US"/>
          </a:p>
          <a:p>
            <a:r>
              <a:rPr lang="zh-CN" altLang="en-US"/>
              <a:t>    val rdd = spark.sparkContext.textFile("D://data/infos.txt")</a:t>
            </a:r>
            <a:endParaRPr lang="zh-CN" altLang="en-US"/>
          </a:p>
          <a:p>
            <a:r>
              <a:rPr lang="zh-CN" altLang="en-US"/>
              <a:t>    //    val rdd = spark.sparkContext.textFile("file:///Users/rocky/data/infos.txt")</a:t>
            </a:r>
            <a:endParaRPr lang="zh-CN" altLang="en-US"/>
          </a:p>
          <a:p>
            <a:endParaRPr lang="zh-CN" altLang="en-US"/>
          </a:p>
          <a:p>
            <a:r>
              <a:rPr lang="zh-CN" altLang="en-US"/>
              <a:t>    val infoRDD = rdd.map(_.split(",")).map(line =&gt; Row(line(0).toInt, line(1), line(2).toInt))</a:t>
            </a:r>
            <a:endParaRPr lang="zh-CN" altLang="en-US"/>
          </a:p>
          <a:p>
            <a:endParaRPr lang="zh-CN" altLang="en-US"/>
          </a:p>
          <a:p>
            <a:r>
              <a:rPr lang="zh-CN" altLang="en-US"/>
              <a:t>    val structType = StructType(Array(StructField("id", IntegerType, true),</a:t>
            </a:r>
            <a:endParaRPr lang="zh-CN" altLang="en-US"/>
          </a:p>
          <a:p>
            <a:r>
              <a:rPr lang="zh-CN" altLang="en-US"/>
              <a:t>      StructField("name", StringType, true),</a:t>
            </a:r>
            <a:endParaRPr lang="zh-CN" altLang="en-US"/>
          </a:p>
          <a:p>
            <a:r>
              <a:rPr lang="zh-CN" altLang="en-US"/>
              <a:t>      StructField("age", IntegerType, true)))</a:t>
            </a:r>
            <a:endParaRPr lang="zh-CN" altLang="en-US"/>
          </a:p>
          <a:p>
            <a:endParaRPr lang="zh-CN" altLang="en-US"/>
          </a:p>
          <a:p>
            <a:r>
              <a:rPr lang="zh-CN" altLang="en-US"/>
              <a:t>    val infoDF = spark.createDataFrame(infoRDD, structType)</a:t>
            </a:r>
            <a:endParaRPr lang="zh-CN" altLang="en-US"/>
          </a:p>
          <a:p>
            <a:r>
              <a:rPr lang="zh-CN" altLang="en-US"/>
              <a:t>    infoDF.printSchema()</a:t>
            </a:r>
            <a:endParaRPr lang="zh-CN" altLang="en-US"/>
          </a:p>
          <a:p>
            <a:r>
              <a:rPr lang="zh-CN" altLang="en-US"/>
              <a:t>    infoDF.show()</a:t>
            </a:r>
            <a:endParaRPr lang="zh-CN" altLang="en-US"/>
          </a:p>
          <a:p>
            <a:endParaRPr lang="zh-CN" altLang="en-US"/>
          </a:p>
          <a:p>
            <a:endParaRPr lang="zh-CN" altLang="en-US"/>
          </a:p>
          <a:p>
            <a:r>
              <a:rPr lang="zh-CN" altLang="en-US"/>
              <a:t>    //通过df的api进行操作</a:t>
            </a:r>
            <a:endParaRPr lang="zh-CN" altLang="en-US"/>
          </a:p>
          <a:p>
            <a:r>
              <a:rPr lang="zh-CN" altLang="en-US"/>
              <a:t>    infoDF.filter(infoDF.col("age") &gt; 30).show</a:t>
            </a:r>
            <a:endParaRPr lang="zh-CN" altLang="en-US"/>
          </a:p>
          <a:p>
            <a:endParaRPr lang="zh-CN" altLang="en-US"/>
          </a:p>
          <a:p>
            <a:r>
              <a:rPr lang="zh-CN" altLang="en-US"/>
              <a:t>    //通过sql的方式进行操作</a:t>
            </a:r>
            <a:endParaRPr lang="zh-CN" altLang="en-US"/>
          </a:p>
          <a:p>
            <a:r>
              <a:rPr lang="zh-CN" altLang="en-US"/>
              <a:t>    infoDF.createOrReplaceTempView("infos")</a:t>
            </a:r>
            <a:endParaRPr lang="zh-CN" altLang="en-US"/>
          </a:p>
          <a:p>
            <a:r>
              <a:rPr lang="zh-CN" altLang="en-US"/>
              <a:t>    spark.sql("select * from infos where age &gt; 30").show()</a:t>
            </a:r>
            <a:endParaRPr lang="zh-CN" altLang="en-US"/>
          </a:p>
          <a:p>
            <a:r>
              <a:rPr lang="zh-CN" altLang="en-US"/>
              <a:t>  }</a:t>
            </a:r>
            <a:endParaRPr lang="zh-CN" altLang="en-US"/>
          </a:p>
          <a:p>
            <a:endParaRPr lang="zh-CN" altLang="en-US"/>
          </a:p>
          <a:p>
            <a:endParaRPr lang="zh-CN" altLang="en-US"/>
          </a:p>
          <a:p>
            <a:r>
              <a:rPr lang="zh-CN" altLang="en-US"/>
              <a:t>  /**</a:t>
            </a:r>
            <a:endParaRPr lang="zh-CN" altLang="en-US"/>
          </a:p>
          <a:p>
            <a:r>
              <a:rPr lang="zh-CN" altLang="en-US"/>
              <a:t>    * DataFrame与RDD互操作方式一：反射的方式</a:t>
            </a:r>
            <a:endParaRPr lang="zh-CN" altLang="en-US"/>
          </a:p>
          <a:p>
            <a:r>
              <a:rPr lang="zh-CN" altLang="en-US"/>
              <a:t>    * 使用反射来推断包含了特定数据类型的RDD的元数据</a:t>
            </a:r>
            <a:endParaRPr lang="zh-CN" altLang="en-US"/>
          </a:p>
          <a:p>
            <a:r>
              <a:rPr lang="zh-CN" altLang="en-US"/>
              <a:t>    * 使用DataFrame API或者sql方式编程</a:t>
            </a:r>
            <a:endParaRPr lang="zh-CN" altLang="en-US"/>
          </a:p>
          <a:p>
            <a:r>
              <a:rPr lang="zh-CN" altLang="en-US"/>
              <a:t>    *</a:t>
            </a:r>
            <a:endParaRPr lang="zh-CN" altLang="en-US"/>
          </a:p>
          <a:p>
            <a:r>
              <a:rPr lang="zh-CN" altLang="en-US"/>
              <a:t>    * @param spark</a:t>
            </a:r>
            <a:endParaRPr lang="zh-CN" altLang="en-US"/>
          </a:p>
          <a:p>
            <a:r>
              <a:rPr lang="zh-CN" altLang="en-US"/>
              <a:t>    */</a:t>
            </a:r>
            <a:endParaRPr lang="zh-CN" altLang="en-US"/>
          </a:p>
          <a:p>
            <a:r>
              <a:rPr lang="zh-CN" altLang="en-US"/>
              <a:t>  def inferReflection(spark: SparkSession) {</a:t>
            </a:r>
            <a:endParaRPr lang="zh-CN" altLang="en-US"/>
          </a:p>
          <a:p>
            <a:r>
              <a:rPr lang="zh-CN" altLang="en-US"/>
              <a:t>    // RDD ==&gt; DataFrame</a:t>
            </a:r>
            <a:endParaRPr lang="zh-CN" altLang="en-US"/>
          </a:p>
          <a:p>
            <a:r>
              <a:rPr lang="zh-CN" altLang="en-US"/>
              <a:t>    val rdd = spark.sparkContext.textFile("D://data/infos.txt")</a:t>
            </a:r>
            <a:endParaRPr lang="zh-CN" altLang="en-US"/>
          </a:p>
          <a:p>
            <a:r>
              <a:rPr lang="zh-CN" altLang="en-US"/>
              <a:t>    //    val rdd = spark.sparkContext.textFile("file:///Users/rocky/data/infos.txt")</a:t>
            </a:r>
            <a:endParaRPr lang="zh-CN" altLang="en-US"/>
          </a:p>
          <a:p>
            <a:endParaRPr lang="zh-CN" altLang="en-US"/>
          </a:p>
          <a:p>
            <a:r>
              <a:rPr lang="zh-CN" altLang="en-US"/>
              <a:t>    //注意：需要导入隐式转换</a:t>
            </a:r>
            <a:endParaRPr lang="zh-CN" altLang="en-US"/>
          </a:p>
          <a:p>
            <a:r>
              <a:rPr lang="zh-CN" altLang="en-US"/>
              <a:t>    import spark.implicits._</a:t>
            </a:r>
            <a:endParaRPr lang="zh-CN" altLang="en-US"/>
          </a:p>
          <a:p>
            <a:r>
              <a:rPr lang="zh-CN" altLang="en-US"/>
              <a:t>    val infoDF = rdd.map(_.split(",")).map(line =&gt; Info(line(0).toInt, line(1), line(2).toInt)).toDF()</a:t>
            </a:r>
            <a:endParaRPr lang="zh-CN" altLang="en-US"/>
          </a:p>
          <a:p>
            <a:endParaRPr lang="zh-CN" altLang="en-US"/>
          </a:p>
          <a:p>
            <a:r>
              <a:rPr lang="zh-CN" altLang="en-US"/>
              <a:t>    infoDF.show()</a:t>
            </a:r>
            <a:endParaRPr lang="zh-CN" altLang="en-US"/>
          </a:p>
          <a:p>
            <a:endParaRPr lang="zh-CN" altLang="en-US"/>
          </a:p>
          <a:p>
            <a:r>
              <a:rPr lang="zh-CN" altLang="en-US"/>
              <a:t>    infoDF.filter(infoDF.col("age") &gt; 30).show</a:t>
            </a:r>
            <a:endParaRPr lang="zh-CN" altLang="en-US"/>
          </a:p>
          <a:p>
            <a:endParaRPr lang="zh-CN" altLang="en-US"/>
          </a:p>
          <a:p>
            <a:r>
              <a:rPr lang="zh-CN" altLang="en-US"/>
              <a:t>    // 将为 dataframe 创建一张 临时表 ，以后就可以通过sql方式操作</a:t>
            </a:r>
            <a:endParaRPr lang="zh-CN" altLang="en-US"/>
          </a:p>
          <a:p>
            <a:r>
              <a:rPr lang="zh-CN" altLang="en-US"/>
              <a:t>    infoDF.createOrReplaceTempView("infos")</a:t>
            </a:r>
            <a:endParaRPr lang="zh-CN" altLang="en-US"/>
          </a:p>
          <a:p>
            <a:r>
              <a:rPr lang="zh-CN" altLang="en-US"/>
              <a:t>    spark.sql("select * from infos where age &gt; 30").show()</a:t>
            </a:r>
            <a:endParaRPr lang="zh-CN" altLang="en-US"/>
          </a:p>
          <a:p>
            <a:endParaRPr lang="zh-CN" altLang="en-US"/>
          </a:p>
          <a:p>
            <a:r>
              <a:rPr lang="zh-CN" altLang="en-US"/>
              <a:t>  }</a:t>
            </a:r>
            <a:endParaRPr lang="zh-CN" altLang="en-US"/>
          </a:p>
          <a:p>
            <a:endParaRPr lang="zh-CN" altLang="en-US"/>
          </a:p>
          <a:p>
            <a:r>
              <a:rPr lang="zh-CN" altLang="en-US"/>
              <a:t>  // 样例类</a:t>
            </a:r>
            <a:endParaRPr lang="zh-CN" altLang="en-US"/>
          </a:p>
          <a:p>
            <a:r>
              <a:rPr lang="zh-CN" altLang="en-US"/>
              <a:t>  case class Info(id: Int, name: String, age: Int)</a:t>
            </a:r>
            <a:endParaRPr lang="zh-CN" altLang="en-US"/>
          </a:p>
          <a:p>
            <a:endParaRPr lang="zh-CN" altLang="en-US"/>
          </a:p>
          <a:p>
            <a:r>
              <a:rPr lang="zh-CN" altLang="en-US"/>
              <a:t>}</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带着几个问题去阅读：</a:t>
            </a:r>
            <a:endParaRPr lang="zh-CN" altLang="en-US"/>
          </a:p>
          <a:p>
            <a:r>
              <a:rPr lang="zh-CN" altLang="en-US"/>
              <a:t>1、DataFrame比RDD有哪些优点？</a:t>
            </a:r>
            <a:endParaRPr lang="zh-CN" altLang="en-US"/>
          </a:p>
          <a:p>
            <a:r>
              <a:rPr lang="zh-CN" altLang="en-US"/>
              <a:t>2、DataFrame和Dataset有什么关系？</a:t>
            </a:r>
            <a:endParaRPr lang="zh-CN" altLang="en-US"/>
          </a:p>
          <a:p>
            <a:r>
              <a:rPr lang="zh-CN" altLang="en-US"/>
              <a:t>3、有了DataFrame为什么还有引入Dataset？</a:t>
            </a:r>
            <a:endParaRPr lang="zh-CN" altLang="en-US"/>
          </a:p>
          <a:p>
            <a:r>
              <a:rPr lang="zh-CN" altLang="en-US"/>
              <a:t>4、Dataset在Spark源码中长什么样？</a:t>
            </a:r>
            <a:endParaRPr lang="zh-CN" altLang="en-US"/>
          </a:p>
          <a:p>
            <a:endParaRPr lang="zh-CN" altLang="en-US"/>
          </a:p>
          <a:p>
            <a:r>
              <a:rPr lang="zh-CN" altLang="en-US"/>
              <a:t> </a:t>
            </a:r>
            <a:endParaRPr lang="zh-CN" altLang="en-US"/>
          </a:p>
          <a:p>
            <a:r>
              <a:rPr lang="zh-CN" altLang="en-US"/>
              <a:t>读取csv文件变成DataFrame的方法：</a:t>
            </a:r>
            <a:endParaRPr lang="zh-CN" altLang="en-US"/>
          </a:p>
          <a:p>
            <a:r>
              <a:rPr lang="zh-CN" altLang="en-US"/>
              <a:t>val salesDF = spark.read.option("header", "true").option("inferSchema", "true”).csv(path)</a:t>
            </a:r>
            <a:endParaRPr lang="zh-CN" altLang="en-US"/>
          </a:p>
          <a:p>
            <a:r>
              <a:rPr lang="zh-CN" altLang="en-US"/>
              <a:t>header是指解析头文件，这样能知道列名</a:t>
            </a:r>
            <a:endParaRPr lang="zh-CN" altLang="en-US"/>
          </a:p>
          <a:p>
            <a:r>
              <a:rPr lang="zh-CN" altLang="en-US"/>
              <a:t>inferSchema是获取每一列的属性</a:t>
            </a:r>
            <a:endParaRPr lang="zh-CN" altLang="en-US"/>
          </a:p>
          <a:p>
            <a:r>
              <a:rPr lang="zh-CN" altLang="en-US"/>
              <a:t> </a:t>
            </a:r>
            <a:endParaRPr lang="zh-CN" altLang="en-US"/>
          </a:p>
          <a:p>
            <a:r>
              <a:rPr lang="zh-CN" altLang="en-US"/>
              <a:t>DF转DS的方法：</a:t>
            </a:r>
            <a:endParaRPr lang="zh-CN" altLang="en-US"/>
          </a:p>
          <a:p>
            <a:endParaRPr lang="zh-CN" altLang="en-US"/>
          </a:p>
          <a:p>
            <a:r>
              <a:rPr lang="zh-CN" altLang="en-US"/>
              <a:t>    创建case class</a:t>
            </a:r>
            <a:endParaRPr lang="zh-CN" altLang="en-US"/>
          </a:p>
          <a:p>
            <a:r>
              <a:rPr lang="zh-CN" altLang="en-US"/>
              <a:t>    as方法</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SQL:  存在的问题是：编译时通过，导致运行时不通过</a:t>
            </a:r>
            <a:endParaRPr lang="zh-CN" altLang="en-US"/>
          </a:p>
          <a:p>
            <a:endParaRPr lang="zh-CN" altLang="en-US"/>
          </a:p>
          <a:p>
            <a:r>
              <a:rPr lang="zh-CN" altLang="en-US"/>
              <a:t>	seletc name from person;  compile  ok, result no</a:t>
            </a:r>
            <a:endParaRPr lang="zh-CN" altLang="en-US"/>
          </a:p>
          <a:p>
            <a:endParaRPr lang="zh-CN" altLang="en-US"/>
          </a:p>
          <a:p>
            <a:r>
              <a:rPr lang="zh-CN" altLang="en-US"/>
              <a:t>DF: </a:t>
            </a:r>
            <a:r>
              <a:rPr lang="zh-CN" altLang="en-US">
                <a:sym typeface="+mn-ea"/>
              </a:rPr>
              <a:t> 存在的问题是：编译时错误的关键字不通过，错误的字段通过，导致运行时不通过</a:t>
            </a:r>
            <a:endParaRPr lang="zh-CN" altLang="en-US">
              <a:sym typeface="+mn-ea"/>
            </a:endParaRPr>
          </a:p>
          <a:p>
            <a:endParaRPr lang="zh-CN" altLang="en-US"/>
          </a:p>
          <a:p>
            <a:r>
              <a:rPr lang="zh-CN" altLang="en-US"/>
              <a:t>	df.select("name")  compile no</a:t>
            </a:r>
            <a:endParaRPr lang="zh-CN" altLang="en-US"/>
          </a:p>
          <a:p>
            <a:r>
              <a:rPr lang="zh-CN" altLang="en-US"/>
              <a:t>	df.select("nname")  compile ok  </a:t>
            </a:r>
            <a:endParaRPr lang="zh-CN" altLang="en-US"/>
          </a:p>
          <a:p>
            <a:endParaRPr lang="zh-CN" altLang="en-US"/>
          </a:p>
          <a:p>
            <a:r>
              <a:rPr lang="zh-CN" altLang="en-US"/>
              <a:t>DS: 编译时错误的字段和类型都不会通过</a:t>
            </a:r>
            <a:endParaRPr lang="zh-CN" altLang="en-US"/>
          </a:p>
          <a:p>
            <a:endParaRPr lang="zh-CN" altLang="en-US"/>
          </a:p>
          <a:p>
            <a:r>
              <a:rPr lang="zh-CN" altLang="en-US"/>
              <a:t>	ds.map(line =&gt; line.itemid)  compile no</a:t>
            </a:r>
            <a:endParaRPr lang="zh-CN" altLang="en-US"/>
          </a:p>
          <a:p>
            <a:endParaRPr lang="zh-CN" altLang="en-US"/>
          </a:p>
          <a:p>
            <a:endParaRPr lang="zh-CN" altLang="en-US"/>
          </a:p>
          <a:p>
            <a:endParaRPr lang="zh-CN" altLang="en-US"/>
          </a:p>
          <a:p>
            <a:r>
              <a:rPr lang="zh-CN" altLang="en-US"/>
              <a:t>SQL、DF、DS的区别</a:t>
            </a:r>
            <a:endParaRPr lang="zh-CN" altLang="en-US"/>
          </a:p>
          <a:p>
            <a:r>
              <a:rPr lang="zh-CN" altLang="en-US"/>
              <a:t>报错的时机不同，DS最敏感，能够更早发现错误，即使列名写错了也会马上发现</a:t>
            </a:r>
            <a:endParaRPr lang="zh-CN" altLang="en-US"/>
          </a:p>
          <a:p>
            <a:r>
              <a:rPr lang="zh-CN" altLang="en-US"/>
              <a:t>（编译时，SQL是命令和列名写错都不会报错；DF命令写错会报错，但列名写错不会报错。前面不报错的情况会在运行时报错）</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用户：</a:t>
            </a:r>
            <a:endParaRPr lang="zh-CN" altLang="en-US">
              <a:ea typeface="宋体" panose="02010600030101010101" pitchFamily="2" charset="-122"/>
            </a:endParaRPr>
          </a:p>
          <a:p>
            <a:r>
              <a:rPr lang="zh-CN" altLang="en-US">
                <a:ea typeface="宋体" panose="02010600030101010101" pitchFamily="2" charset="-122"/>
              </a:rPr>
              <a:t>	方便快速从不同的数据源（json、parquet、rdbms），经过混合处理（json join parquet），</a:t>
            </a:r>
            <a:endParaRPr lang="zh-CN" altLang="en-US">
              <a:ea typeface="宋体" panose="02010600030101010101" pitchFamily="2" charset="-122"/>
            </a:endParaRPr>
          </a:p>
          <a:p>
            <a:r>
              <a:rPr lang="zh-CN" altLang="en-US">
                <a:ea typeface="宋体" panose="02010600030101010101" pitchFamily="2" charset="-122"/>
              </a:rPr>
              <a:t>	再将处理结果以特定的格式（json、parquet）写回到指定的系统（HDFS、S3）上去</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Spark SQL 1.2 ==&gt; 外部数据源API</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外部数据源的目的</a:t>
            </a:r>
            <a:endParaRPr lang="zh-CN" altLang="en-US">
              <a:ea typeface="宋体" panose="02010600030101010101" pitchFamily="2" charset="-122"/>
            </a:endParaRPr>
          </a:p>
          <a:p>
            <a:r>
              <a:rPr lang="zh-CN" altLang="en-US">
                <a:ea typeface="宋体" panose="02010600030101010101" pitchFamily="2" charset="-122"/>
              </a:rPr>
              <a:t>1）开发人员：是否需要把代码合并到spark中？？？？</a:t>
            </a:r>
            <a:endParaRPr lang="zh-CN" altLang="en-US">
              <a:ea typeface="宋体" panose="02010600030101010101" pitchFamily="2" charset="-122"/>
            </a:endParaRPr>
          </a:p>
          <a:p>
            <a:r>
              <a:rPr lang="zh-CN" altLang="en-US">
                <a:ea typeface="宋体" panose="02010600030101010101" pitchFamily="2" charset="-122"/>
              </a:rPr>
              <a:t>	weibo</a:t>
            </a:r>
            <a:endParaRPr lang="zh-CN" altLang="en-US">
              <a:ea typeface="宋体" panose="02010600030101010101" pitchFamily="2" charset="-122"/>
            </a:endParaRPr>
          </a:p>
          <a:p>
            <a:r>
              <a:rPr lang="zh-CN" altLang="en-US">
                <a:ea typeface="宋体" panose="02010600030101010101" pitchFamily="2" charset="-122"/>
              </a:rPr>
              <a:t>	--jars </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2）用户</a:t>
            </a:r>
            <a:endParaRPr lang="zh-CN" altLang="en-US">
              <a:ea typeface="宋体" panose="02010600030101010101" pitchFamily="2" charset="-122"/>
            </a:endParaRPr>
          </a:p>
          <a:p>
            <a:r>
              <a:rPr lang="zh-CN" altLang="en-US">
                <a:ea typeface="宋体" panose="02010600030101010101" pitchFamily="2" charset="-122"/>
              </a:rPr>
              <a:t>	读：spark.read.format(format)  </a:t>
            </a:r>
            <a:endParaRPr lang="zh-CN" altLang="en-US">
              <a:ea typeface="宋体" panose="02010600030101010101" pitchFamily="2" charset="-122"/>
            </a:endParaRPr>
          </a:p>
          <a:p>
            <a:r>
              <a:rPr lang="zh-CN" altLang="en-US">
                <a:ea typeface="宋体" panose="02010600030101010101" pitchFamily="2" charset="-122"/>
              </a:rPr>
              <a:t>		format</a:t>
            </a:r>
            <a:endParaRPr lang="zh-CN" altLang="en-US">
              <a:ea typeface="宋体" panose="02010600030101010101" pitchFamily="2" charset="-122"/>
            </a:endParaRPr>
          </a:p>
          <a:p>
            <a:r>
              <a:rPr lang="zh-CN" altLang="en-US">
                <a:ea typeface="宋体" panose="02010600030101010101" pitchFamily="2" charset="-122"/>
              </a:rPr>
              <a:t>			build-in: json parquet jdbc  csv(2+)</a:t>
            </a:r>
            <a:endParaRPr lang="zh-CN" altLang="en-US">
              <a:ea typeface="宋体" panose="02010600030101010101" pitchFamily="2" charset="-122"/>
            </a:endParaRPr>
          </a:p>
          <a:p>
            <a:r>
              <a:rPr lang="zh-CN" altLang="en-US">
                <a:ea typeface="宋体" panose="02010600030101010101" pitchFamily="2" charset="-122"/>
              </a:rPr>
              <a:t>			packages: 外部的 并不是spark内置   https://spark-packages.org/</a:t>
            </a:r>
            <a:endParaRPr lang="zh-CN" altLang="en-US">
              <a:ea typeface="宋体" panose="02010600030101010101" pitchFamily="2" charset="-122"/>
            </a:endParaRPr>
          </a:p>
          <a:p>
            <a:r>
              <a:rPr lang="zh-CN" altLang="en-US">
                <a:ea typeface="宋体" panose="02010600030101010101" pitchFamily="2" charset="-122"/>
              </a:rPr>
              <a:t>	写：people.write.format("parquet").save("path")</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处理parquet数据</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RuntimeException: file:/home/hadoop/app/spark-2.1.0-bin-2.6.0-cdh5.7.0/examples/src/main/resources/people.json is not a Parquet file</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val DEFAULT_DATA_SOURCE_NAME = SQLConfigBuilder("spark.sql.sources.default")</a:t>
            </a:r>
            <a:endParaRPr lang="zh-CN" altLang="en-US">
              <a:ea typeface="宋体" panose="02010600030101010101" pitchFamily="2" charset="-122"/>
            </a:endParaRPr>
          </a:p>
          <a:p>
            <a:r>
              <a:rPr lang="zh-CN" altLang="en-US">
                <a:ea typeface="宋体" panose="02010600030101010101" pitchFamily="2" charset="-122"/>
              </a:rPr>
              <a:t>    .doc("The default data source to use in input/output.")</a:t>
            </a:r>
            <a:endParaRPr lang="zh-CN" altLang="en-US">
              <a:ea typeface="宋体" panose="02010600030101010101" pitchFamily="2" charset="-122"/>
            </a:endParaRPr>
          </a:p>
          <a:p>
            <a:r>
              <a:rPr lang="zh-CN" altLang="en-US">
                <a:ea typeface="宋体" panose="02010600030101010101" pitchFamily="2" charset="-122"/>
              </a:rPr>
              <a:t>    .stringConf</a:t>
            </a:r>
            <a:endParaRPr lang="zh-CN" altLang="en-US">
              <a:ea typeface="宋体" panose="02010600030101010101" pitchFamily="2" charset="-122"/>
            </a:endParaRPr>
          </a:p>
          <a:p>
            <a:r>
              <a:rPr lang="zh-CN" altLang="en-US">
                <a:ea typeface="宋体" panose="02010600030101010101" pitchFamily="2" charset="-122"/>
              </a:rPr>
              <a:t>    .createWithDefault("parquet")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#注意USING的用法</a:t>
            </a:r>
            <a:endParaRPr lang="zh-CN" altLang="en-US">
              <a:ea typeface="宋体" panose="02010600030101010101" pitchFamily="2" charset="-122"/>
            </a:endParaRPr>
          </a:p>
          <a:p>
            <a:r>
              <a:rPr lang="zh-CN" altLang="en-US">
                <a:ea typeface="宋体" panose="02010600030101010101" pitchFamily="2" charset="-122"/>
              </a:rPr>
              <a:t>CREATE TEMPORARY VIEW parquetTable</a:t>
            </a:r>
            <a:endParaRPr lang="zh-CN" altLang="en-US">
              <a:ea typeface="宋体" panose="02010600030101010101" pitchFamily="2" charset="-122"/>
            </a:endParaRPr>
          </a:p>
          <a:p>
            <a:r>
              <a:rPr lang="zh-CN" altLang="en-US">
                <a:ea typeface="宋体" panose="02010600030101010101" pitchFamily="2" charset="-122"/>
              </a:rPr>
              <a:t>USING org.apache.spark.sql.parquet</a:t>
            </a:r>
            <a:endParaRPr lang="zh-CN" altLang="en-US">
              <a:ea typeface="宋体" panose="02010600030101010101" pitchFamily="2" charset="-122"/>
            </a:endParaRPr>
          </a:p>
          <a:p>
            <a:r>
              <a:rPr lang="zh-CN" altLang="en-US">
                <a:ea typeface="宋体" panose="02010600030101010101" pitchFamily="2" charset="-122"/>
              </a:rPr>
              <a:t>OPTIONS (</a:t>
            </a:r>
            <a:endParaRPr lang="zh-CN" altLang="en-US">
              <a:ea typeface="宋体" panose="02010600030101010101" pitchFamily="2" charset="-122"/>
            </a:endParaRPr>
          </a:p>
          <a:p>
            <a:r>
              <a:rPr lang="zh-CN" altLang="en-US">
                <a:ea typeface="宋体" panose="02010600030101010101" pitchFamily="2" charset="-122"/>
              </a:rPr>
              <a:t>  path "/home/hadoop/app/spark-2.1.0-bin-2.6.0-cdh5.7.0/examples/src/main/resources/users.parquet"</a:t>
            </a:r>
            <a:endParaRPr lang="zh-CN" altLang="en-US">
              <a:ea typeface="宋体" panose="02010600030101010101" pitchFamily="2" charset="-122"/>
            </a:endParaRPr>
          </a:p>
          <a:p>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SELECT * FROM parquetTable</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spark.sql("select deptno, count(1) as mount from emp where group by deptno").filter("deptno is not null").write.saveAsTable("hive_table_1")</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org.apache.spark.sql.AnalysisException: Attribute name "count(1)" contains invalid character(s) among " ,;{}()\n\t=". Please use alias to rename it.;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spark.sqlContext.setConf("spark.sql.shuffle.partitions","10")</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在生产环境中一定要注意设置spark.sql.shuffle.partitions，默认是200		</a:t>
            </a:r>
            <a:endParaRPr lang="zh-CN" altLang="en-US">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Parquet文件操作</a:t>
            </a:r>
            <a:endParaRPr lang="zh-CN" altLang="en-US"/>
          </a:p>
          <a:p>
            <a:r>
              <a:rPr lang="zh-CN" altLang="en-US"/>
              <a:t> */</a:t>
            </a:r>
            <a:endParaRPr lang="zh-CN" altLang="en-US"/>
          </a:p>
          <a:p>
            <a:r>
              <a:rPr lang="zh-CN" altLang="en-US"/>
              <a:t>object ParquetApp {</a:t>
            </a:r>
            <a:endParaRPr lang="zh-CN" altLang="en-US"/>
          </a:p>
          <a:p>
            <a:endParaRPr lang="zh-CN" altLang="en-US"/>
          </a:p>
          <a:p>
            <a:r>
              <a:rPr lang="zh-CN" altLang="en-US"/>
              <a:t>  def main(args: Array[String]) {</a:t>
            </a:r>
            <a:endParaRPr lang="zh-CN" altLang="en-US"/>
          </a:p>
          <a:p>
            <a:endParaRPr lang="zh-CN" altLang="en-US"/>
          </a:p>
          <a:p>
            <a:r>
              <a:rPr lang="zh-CN" altLang="en-US"/>
              <a:t>    val spark = SparkSession.builder().appName("SparkSessionApp")</a:t>
            </a:r>
            <a:endParaRPr lang="zh-CN" altLang="en-US"/>
          </a:p>
          <a:p>
            <a:r>
              <a:rPr lang="zh-CN" altLang="en-US"/>
              <a:t>      .master("local[2]").getOrCreate()</a:t>
            </a:r>
            <a:endParaRPr lang="zh-CN" altLang="en-US"/>
          </a:p>
          <a:p>
            <a:endParaRPr lang="zh-CN" altLang="en-US"/>
          </a:p>
          <a:p>
            <a:endParaRPr lang="zh-CN" altLang="en-US"/>
          </a:p>
          <a:p>
            <a:r>
              <a:rPr lang="zh-CN" altLang="en-US"/>
              <a:t>    val userDF = spark.read.load("D://data/output/users.parquet")</a:t>
            </a:r>
            <a:endParaRPr lang="zh-CN" altLang="en-US"/>
          </a:p>
          <a:p>
            <a:r>
              <a:rPr lang="zh-CN" altLang="en-US"/>
              <a:t>    /**</a:t>
            </a:r>
            <a:endParaRPr lang="zh-CN" altLang="en-US"/>
          </a:p>
          <a:p>
            <a:r>
              <a:rPr lang="zh-CN" altLang="en-US"/>
              <a:t>     * spark.read.format("parquet").load 这是标准写法</a:t>
            </a:r>
            <a:endParaRPr lang="zh-CN" altLang="en-US"/>
          </a:p>
          <a:p>
            <a:r>
              <a:rPr lang="zh-CN" altLang="en-US"/>
              <a:t>     */</a:t>
            </a:r>
            <a:endParaRPr lang="zh-CN" altLang="en-US"/>
          </a:p>
          <a:p>
            <a:r>
              <a:rPr lang="zh-CN" altLang="en-US"/>
              <a:t>    // 读取</a:t>
            </a:r>
            <a:endParaRPr lang="zh-CN" altLang="en-US"/>
          </a:p>
          <a:p>
            <a:r>
              <a:rPr lang="zh-CN" altLang="en-US"/>
              <a:t>//    val userDF = spark.read.format("parquet").load("file:///home/hadoop/app/spark-2.1.0-bin-2.6.0-cdh5.7.0/examples/src/main/resources/users.parquet")</a:t>
            </a:r>
            <a:endParaRPr lang="zh-CN" altLang="en-US"/>
          </a:p>
          <a:p>
            <a:endParaRPr lang="zh-CN" altLang="en-US"/>
          </a:p>
          <a:p>
            <a:r>
              <a:rPr lang="zh-CN" altLang="en-US"/>
              <a:t>    userDF.printSchema()</a:t>
            </a:r>
            <a:endParaRPr lang="zh-CN" altLang="en-US"/>
          </a:p>
          <a:p>
            <a:r>
              <a:rPr lang="zh-CN" altLang="en-US"/>
              <a:t>    userDF.show()</a:t>
            </a:r>
            <a:endParaRPr lang="zh-CN" altLang="en-US"/>
          </a:p>
          <a:p>
            <a:r>
              <a:rPr lang="zh-CN" altLang="en-US"/>
              <a:t>//</a:t>
            </a:r>
            <a:endParaRPr lang="zh-CN" altLang="en-US"/>
          </a:p>
          <a:p>
            <a:r>
              <a:rPr lang="zh-CN" altLang="en-US"/>
              <a:t>//    userDF.select("name","favorite_color").show</a:t>
            </a:r>
            <a:endParaRPr lang="zh-CN" altLang="en-US"/>
          </a:p>
          <a:p>
            <a:endParaRPr lang="zh-CN" altLang="en-US"/>
          </a:p>
          <a:p>
            <a:r>
              <a:rPr lang="zh-CN" altLang="en-US"/>
              <a:t>//    写入</a:t>
            </a:r>
            <a:endParaRPr lang="zh-CN" altLang="en-US"/>
          </a:p>
          <a:p>
            <a:r>
              <a:rPr lang="zh-CN" altLang="en-US"/>
              <a:t>    /**</a:t>
            </a:r>
            <a:endParaRPr lang="zh-CN" altLang="en-US"/>
          </a:p>
          <a:p>
            <a:r>
              <a:rPr lang="zh-CN" altLang="en-US"/>
              <a:t>      * 多次执行会报如下错误：</a:t>
            </a:r>
            <a:endParaRPr lang="zh-CN" altLang="en-US"/>
          </a:p>
          <a:p>
            <a:r>
              <a:rPr lang="zh-CN" altLang="en-US"/>
              <a:t>      * org.apache.spark.sql.AnalysisException: path file:/home/hadoop/tmp/jsonout already exists.;</a:t>
            </a:r>
            <a:endParaRPr lang="zh-CN" altLang="en-US"/>
          </a:p>
          <a:p>
            <a:r>
              <a:rPr lang="zh-CN" altLang="en-US"/>
              <a:t>      */</a:t>
            </a:r>
            <a:endParaRPr lang="zh-CN" altLang="en-US"/>
          </a:p>
          <a:p>
            <a:r>
              <a:rPr lang="zh-CN" altLang="en-US"/>
              <a:t>//    userDF.select("name","favorite_color").write.format("json").save("file:///home/hadoop/tmp/jsonout")</a:t>
            </a:r>
            <a:endParaRPr lang="zh-CN" altLang="en-US"/>
          </a:p>
          <a:p>
            <a:endParaRPr lang="zh-CN" altLang="en-US"/>
          </a:p>
          <a:p>
            <a:r>
              <a:rPr lang="zh-CN" altLang="en-US"/>
              <a:t>//    spark.read.load("file:///home/hadoop/app/spark-2.1.0-bin-2.6.0-cdh5.7.0/examples/src/main/resources/users.parquet").show</a:t>
            </a:r>
            <a:endParaRPr lang="zh-CN" altLang="en-US"/>
          </a:p>
          <a:p>
            <a:endParaRPr lang="zh-CN" altLang="en-US"/>
          </a:p>
          <a:p>
            <a:r>
              <a:rPr lang="zh-CN" altLang="en-US"/>
              <a:t>//    会报错，因为sparksql默认处理的format就是parquet</a:t>
            </a:r>
            <a:endParaRPr lang="zh-CN" altLang="en-US"/>
          </a:p>
          <a:p>
            <a:r>
              <a:rPr lang="zh-CN" altLang="en-US"/>
              <a:t>//    spark.read.load("file:///home/hadoop/app/spark-2.1.0-bin-2.6.0-cdh5.7.0/examples/src/main/resources/people.json").show</a:t>
            </a:r>
            <a:endParaRPr lang="zh-CN" altLang="en-US"/>
          </a:p>
          <a:p>
            <a:r>
              <a:rPr lang="zh-CN" altLang="en-US"/>
              <a:t>//</a:t>
            </a:r>
            <a:endParaRPr lang="zh-CN" altLang="en-US"/>
          </a:p>
          <a:p>
            <a:r>
              <a:rPr lang="zh-CN" altLang="en-US"/>
              <a:t>//    spark.read.format("parquet").option("path","file:///home/hadoop/app/spark-2.1.0-bin-2.6.0-cdh5.7.0/examples/src/main/resources/users.parquet").load().show</a:t>
            </a:r>
            <a:endParaRPr lang="zh-CN" altLang="en-US"/>
          </a:p>
          <a:p>
            <a:r>
              <a:rPr lang="zh-CN" altLang="en-US"/>
              <a:t>    spark.stop()</a:t>
            </a:r>
            <a:endParaRPr lang="zh-CN" altLang="en-US"/>
          </a:p>
          <a:p>
            <a:r>
              <a:rPr lang="zh-CN" altLang="en-US"/>
              <a:t>  }</a:t>
            </a:r>
            <a:endParaRPr lang="zh-CN" altLang="en-US"/>
          </a:p>
          <a:p>
            <a:endParaRPr lang="zh-CN" altLang="en-US"/>
          </a:p>
          <a:p>
            <a:r>
              <a:rPr lang="zh-CN" altLang="en-US"/>
              <a:t>}</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大数据的意义</a:t>
            </a:r>
            <a:r>
              <a:rPr lang="en-US" altLang="zh-CN"/>
              <a:t>:</a:t>
            </a:r>
            <a:endParaRPr lang="zh-CN" altLang="en-US"/>
          </a:p>
          <a:p>
            <a:endParaRPr lang="zh-CN" altLang="en-US"/>
          </a:p>
          <a:p>
            <a:r>
              <a:rPr lang="zh-CN" altLang="en-US"/>
              <a:t>大数据并不在“大”，而在于“有用”。价值含量、挖掘成本比数量更为重要。对于很多行业而言， 如何利用这些大规模数据是赢得竞争的关键。</a:t>
            </a:r>
            <a:endParaRPr lang="zh-CN" altLang="en-US"/>
          </a:p>
          <a:p>
            <a:endParaRPr lang="zh-CN" altLang="en-US"/>
          </a:p>
          <a:p>
            <a:r>
              <a:rPr lang="zh-CN" altLang="en-US"/>
              <a:t>大数据的价值体现在以下几个方面：</a:t>
            </a:r>
            <a:endParaRPr lang="zh-CN" altLang="en-US"/>
          </a:p>
          <a:p>
            <a:r>
              <a:rPr lang="zh-CN" altLang="en-US"/>
              <a:t>　　 对大量消费者提供产品或服务的企业可以利用大数据进行精准营销</a:t>
            </a:r>
            <a:endParaRPr lang="zh-CN" altLang="en-US"/>
          </a:p>
          <a:p>
            <a:r>
              <a:rPr lang="zh-CN" altLang="en-US"/>
              <a:t>　　 做小而美模式的中小微企业可以利用大数据做服务转型</a:t>
            </a:r>
            <a:endParaRPr lang="zh-CN" altLang="en-US"/>
          </a:p>
          <a:p>
            <a:r>
              <a:rPr lang="zh-CN" altLang="en-US"/>
              <a:t>　　 面临互联网压力之下必须转型的传统企业需要与时俱进充分利用大数据的价值</a:t>
            </a:r>
            <a:endParaRPr lang="zh-CN" altLang="en-US"/>
          </a:p>
          <a:p>
            <a:endParaRPr lang="zh-CN" altLang="en-US"/>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 [1] </a:t>
            </a:r>
            <a:r>
              <a:rPr lang="zh-CN" altLang="en-US">
                <a:ea typeface="宋体" panose="02010600030101010101" pitchFamily="2" charset="-122"/>
              </a:rPr>
              <a:t>读取表数据</a:t>
            </a:r>
            <a:endParaRPr lang="zh-CN" altLang="en-US"/>
          </a:p>
          <a:p>
            <a:endParaRPr lang="zh-CN" altLang="en-US"/>
          </a:p>
          <a:p>
            <a:r>
              <a:rPr lang="en-US" altLang="zh-CN" b="1">
                <a:sym typeface="+mn-ea"/>
              </a:rPr>
              <a:t>// </a:t>
            </a:r>
            <a:r>
              <a:rPr lang="zh-CN" altLang="en-US" b="1">
                <a:sym typeface="+mn-ea"/>
              </a:rPr>
              <a:t>org.apache.spark.sql.AnalysisException: Attribute name "count(1)" contains invalid character(s) among " ,;{}()\n\t=". Please use alias to rename it.;</a:t>
            </a:r>
            <a:endParaRPr lang="zh-CN" altLang="en-US" b="1">
              <a:sym typeface="+mn-ea"/>
            </a:endParaRPr>
          </a:p>
          <a:p>
            <a:endParaRPr lang="zh-CN" altLang="en-US"/>
          </a:p>
          <a:p>
            <a:r>
              <a:rPr lang="en-US" altLang="zh-CN"/>
              <a:t>val </a:t>
            </a:r>
            <a:r>
              <a:rPr lang="zh-CN" altLang="en-US">
                <a:sym typeface="+mn-ea"/>
              </a:rPr>
              <a:t>sparkRow</a:t>
            </a:r>
            <a:r>
              <a:rPr lang="en-US" altLang="zh-CN">
                <a:sym typeface="+mn-ea"/>
              </a:rPr>
              <a:t>=</a:t>
            </a:r>
            <a:r>
              <a:rPr lang="zh-CN" altLang="en-US"/>
              <a:t>spark.sql("select deptno, count(1) as mount from emp where group by deptno").filter("deptno is not null")</a:t>
            </a:r>
            <a:endParaRPr lang="zh-CN" altLang="en-US"/>
          </a:p>
          <a:p>
            <a:endParaRPr lang="zh-CN" altLang="en-US"/>
          </a:p>
          <a:p>
            <a:r>
              <a:rPr lang="en-US" altLang="zh-CN"/>
              <a:t>// [2]  </a:t>
            </a:r>
            <a:r>
              <a:rPr lang="zh-CN" altLang="en-US">
                <a:ea typeface="宋体" panose="02010600030101010101" pitchFamily="2" charset="-122"/>
              </a:rPr>
              <a:t>写数据到表</a:t>
            </a:r>
            <a:endParaRPr lang="zh-CN" altLang="en-US"/>
          </a:p>
          <a:p>
            <a:endParaRPr lang="zh-CN" altLang="en-US"/>
          </a:p>
          <a:p>
            <a:r>
              <a:rPr lang="zh-CN" altLang="en-US"/>
              <a:t>sparkRow.write.saveAsTable("hive_table_3")</a:t>
            </a:r>
            <a:endParaRPr lang="zh-CN" altLang="en-US"/>
          </a:p>
          <a:p>
            <a:endParaRPr lang="zh-CN" altLang="en-US"/>
          </a:p>
          <a:p>
            <a:r>
              <a:rPr lang="en-US" altLang="zh-CN"/>
              <a:t>// [3] </a:t>
            </a:r>
            <a:r>
              <a:rPr lang="zh-CN" altLang="en-US">
                <a:ea typeface="宋体" panose="02010600030101010101" pitchFamily="2" charset="-122"/>
              </a:rPr>
              <a:t>设置分区大小</a:t>
            </a:r>
            <a:endParaRPr lang="zh-CN" altLang="en-US"/>
          </a:p>
          <a:p>
            <a:r>
              <a:rPr lang="zh-CN" altLang="en-US"/>
              <a:t>spark.sqlContext.setConf("spark.sql.shuffle.partitions","10")</a:t>
            </a:r>
            <a:endParaRPr lang="zh-CN" altLang="en-US"/>
          </a:p>
          <a:p>
            <a:endParaRPr lang="zh-CN" altLang="en-US"/>
          </a:p>
          <a:p>
            <a:r>
              <a:rPr lang="en-US" altLang="zh-CN"/>
              <a:t>// [4] </a:t>
            </a:r>
            <a:r>
              <a:rPr lang="zh-CN" altLang="en-US">
                <a:ea typeface="宋体" panose="02010600030101010101" pitchFamily="2" charset="-122"/>
              </a:rPr>
              <a:t>查看分区的大小</a:t>
            </a:r>
            <a:endParaRPr lang="zh-CN" altLang="en-US"/>
          </a:p>
          <a:p>
            <a:r>
              <a:rPr lang="zh-CN" altLang="en-US">
                <a:sym typeface="+mn-ea"/>
              </a:rPr>
              <a:t>spark.sqlContext.</a:t>
            </a:r>
            <a:r>
              <a:rPr lang="en-US" altLang="zh-CN">
                <a:sym typeface="+mn-ea"/>
              </a:rPr>
              <a:t>g</a:t>
            </a:r>
            <a:r>
              <a:rPr lang="zh-CN" altLang="en-US">
                <a:sym typeface="+mn-ea"/>
              </a:rPr>
              <a:t>etConf("spark.sql.shuffle.partitions")</a:t>
            </a:r>
            <a:endParaRPr lang="zh-CN" altLang="en-US"/>
          </a:p>
          <a:p>
            <a:endParaRPr lang="zh-CN" altLang="en-US" b="1"/>
          </a:p>
          <a:p>
            <a:r>
              <a:rPr lang="en-US" altLang="zh-CN" b="1"/>
              <a:t>// </a:t>
            </a:r>
            <a:r>
              <a:rPr lang="zh-CN" altLang="en-US" b="1">
                <a:ea typeface="宋体" panose="02010600030101010101" pitchFamily="2" charset="-122"/>
              </a:rPr>
              <a:t>分区数量：</a:t>
            </a:r>
            <a:r>
              <a:rPr lang="zh-CN" altLang="en-US" b="1"/>
              <a:t>在生产环境中一定要注意设置spark.sql.shuffle.partitions，默认是200</a:t>
            </a:r>
            <a:endParaRPr lang="zh-CN" altLang="en-US"/>
          </a:p>
          <a:p>
            <a:endParaRPr lang="zh-CN" altLang="en-US"/>
          </a:p>
          <a:p>
            <a:endParaRPr lang="zh-CN" altLang="en-US"/>
          </a:p>
          <a:p>
            <a:endParaRPr lang="zh-CN" altLang="en-US"/>
          </a:p>
          <a:p>
            <a:r>
              <a:rPr lang="en-US" altLang="zh-CN" b="1"/>
              <a:t>// </a:t>
            </a:r>
            <a:r>
              <a:rPr lang="zh-CN" altLang="en-US" b="1"/>
              <a:t>Warning: fs.defaultFS is not set when running "chgrp" command.                  </a:t>
            </a:r>
            <a:endParaRPr lang="zh-CN" altLang="en-US" b="1"/>
          </a:p>
          <a:p>
            <a:r>
              <a:rPr lang="en-US" altLang="zh-CN" b="1"/>
              <a:t>// </a:t>
            </a:r>
            <a:r>
              <a:rPr lang="zh-CN" altLang="en-US" b="1"/>
              <a:t>Warning: fs.defaultFS is not set when running "chmod" command.</a:t>
            </a:r>
            <a:endParaRPr lang="zh-CN" altLang="en-US" b="1"/>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操作MySQL的数据: </a:t>
            </a:r>
            <a:endParaRPr lang="zh-CN" altLang="en-US"/>
          </a:p>
          <a:p>
            <a:endParaRPr lang="zh-CN" altLang="en-US"/>
          </a:p>
          <a:p>
            <a:r>
              <a:rPr lang="zh-CN" altLang="en-US"/>
              <a:t>读取</a:t>
            </a:r>
            <a:endParaRPr lang="zh-CN" altLang="en-US"/>
          </a:p>
          <a:p>
            <a:endParaRPr lang="zh-CN" altLang="en-US"/>
          </a:p>
          <a:p>
            <a:r>
              <a:rPr lang="en-US" altLang="zh-CN">
                <a:sym typeface="+mn-ea"/>
              </a:rPr>
              <a:t>//  </a:t>
            </a:r>
            <a:r>
              <a:rPr lang="zh-CN" altLang="en-US">
                <a:sym typeface="+mn-ea"/>
              </a:rPr>
              <a:t>java.sql.SQLException: No suitable driver  这个错误是没有</a:t>
            </a:r>
            <a:r>
              <a:rPr lang="en-US" altLang="zh-CN">
                <a:sym typeface="+mn-ea"/>
              </a:rPr>
              <a:t>mysql</a:t>
            </a:r>
            <a:r>
              <a:rPr lang="zh-CN" altLang="en-US">
                <a:ea typeface="宋体" panose="02010600030101010101" pitchFamily="2" charset="-122"/>
                <a:sym typeface="+mn-ea"/>
              </a:rPr>
              <a:t>的驱动</a:t>
            </a:r>
            <a:endParaRPr lang="zh-CN" altLang="en-US"/>
          </a:p>
          <a:p>
            <a:r>
              <a:rPr lang="en-US" altLang="zh-CN" b="1"/>
              <a:t>//</a:t>
            </a:r>
            <a:r>
              <a:rPr lang="zh-CN" altLang="en-US" b="1">
                <a:ea typeface="宋体" panose="02010600030101010101" pitchFamily="2" charset="-122"/>
              </a:rPr>
              <a:t>第一种方式（不允许换行）：</a:t>
            </a:r>
            <a:r>
              <a:rPr lang="zh-CN" altLang="en-US" b="1">
                <a:ea typeface="宋体" panose="02010600030101010101" pitchFamily="2" charset="-122"/>
                <a:sym typeface="+mn-ea"/>
              </a:rPr>
              <a:t>注意中途不能换行，必须写在同一行</a:t>
            </a:r>
            <a:endParaRPr lang="zh-CN" altLang="en-US"/>
          </a:p>
          <a:p>
            <a:r>
              <a:rPr lang="zh-CN" altLang="en-US">
                <a:ln>
                  <a:noFill/>
                </a:ln>
                <a:solidFill>
                  <a:srgbClr val="000000"/>
                </a:solidFill>
                <a:effectLst/>
                <a:uFillTx/>
                <a:sym typeface="Calibri" panose="020F0502020204030204"/>
              </a:rPr>
              <a:t>val jdbcDF = </a:t>
            </a:r>
            <a:r>
              <a:rPr lang="zh-CN" altLang="en-US"/>
              <a:t>spark.read.format("jdbc").option("url", "jdbc:mysql://localhost:3306/hive").option("dbtable", "hive.</a:t>
            </a:r>
            <a:r>
              <a:rPr lang="zh-CN" altLang="en-US">
                <a:sym typeface="+mn-ea"/>
              </a:rPr>
              <a:t>TBLS</a:t>
            </a:r>
            <a:r>
              <a:rPr lang="zh-CN" altLang="en-US"/>
              <a:t>").option("user", "root").option("password", "root").option("driver","com.mysql.jdbc.Driver").load()</a:t>
            </a:r>
            <a:endParaRPr lang="zh-CN" altLang="en-US"/>
          </a:p>
          <a:p>
            <a:pPr lvl="4"/>
            <a:endParaRPr lang="zh-CN" altLang="en-US"/>
          </a:p>
          <a:p>
            <a:endParaRPr lang="zh-CN" altLang="en-US"/>
          </a:p>
          <a:p>
            <a:r>
              <a:rPr lang="en-US" altLang="zh-CN">
                <a:sym typeface="+mn-ea"/>
              </a:rPr>
              <a:t>// </a:t>
            </a:r>
            <a:r>
              <a:rPr lang="zh-CN" altLang="en-US">
                <a:ea typeface="宋体" panose="02010600030101010101" pitchFamily="2" charset="-122"/>
                <a:sym typeface="+mn-ea"/>
              </a:rPr>
              <a:t>保存数据</a:t>
            </a:r>
            <a:endParaRPr lang="zh-CN" altLang="en-US"/>
          </a:p>
          <a:p>
            <a:endParaRPr lang="zh-CN" altLang="en-US"/>
          </a:p>
          <a:p>
            <a:r>
              <a:rPr lang="zh-CN" altLang="en-US">
                <a:sym typeface="+mn-ea"/>
              </a:rPr>
              <a:t>jdbcDF.write.format("jdbc").option("url", "jdbc:mysql://localhost:3306/hive").option("dbtable", "hive.</a:t>
            </a:r>
            <a:r>
              <a:rPr lang="en-US" altLang="zh-CN">
                <a:sym typeface="+mn-ea"/>
              </a:rPr>
              <a:t>test</a:t>
            </a:r>
            <a:r>
              <a:rPr lang="zh-CN" altLang="en-US">
                <a:sym typeface="+mn-ea"/>
              </a:rPr>
              <a:t>").option("user", "root").option("password", "root").option("driver", "com.mysql.jdbc.Driver").save()</a:t>
            </a:r>
            <a:endParaRPr lang="zh-CN" altLang="en-US"/>
          </a:p>
          <a:p>
            <a:endParaRPr lang="zh-CN" altLang="en-US"/>
          </a:p>
          <a:p>
            <a:endParaRPr lang="zh-CN" altLang="en-US"/>
          </a:p>
          <a:p>
            <a:r>
              <a:rPr lang="zh-CN" altLang="en-US"/>
              <a:t>查看表结构</a:t>
            </a:r>
            <a:endParaRPr lang="zh-CN" altLang="en-US"/>
          </a:p>
          <a:p>
            <a:r>
              <a:rPr lang="en-US" altLang="zh-CN"/>
              <a:t>jdbcDF.Schema</a:t>
            </a:r>
            <a:endParaRPr lang="en-US" altLang="zh-CN"/>
          </a:p>
          <a:p>
            <a:endParaRPr lang="en-US" altLang="zh-CN"/>
          </a:p>
          <a:p>
            <a:r>
              <a:rPr lang="en-US" altLang="zh-CN"/>
              <a:t>jdbcDF.show</a:t>
            </a:r>
            <a:endParaRPr lang="en-US" altLang="zh-CN"/>
          </a:p>
          <a:p>
            <a:endParaRPr lang="en-US" altLang="zh-CN"/>
          </a:p>
          <a:p>
            <a:r>
              <a:rPr lang="en-US" altLang="zh-CN"/>
              <a:t>//</a:t>
            </a:r>
            <a:r>
              <a:rPr lang="zh-CN" altLang="en-US">
                <a:ea typeface="宋体" panose="02010600030101010101" pitchFamily="2" charset="-122"/>
              </a:rPr>
              <a:t>不区分大小写</a:t>
            </a:r>
            <a:endParaRPr lang="en-US" altLang="zh-CN"/>
          </a:p>
          <a:p>
            <a:r>
              <a:rPr lang="en-US" altLang="zh-CN"/>
              <a:t>jdbcDF.select("TBL_id","TBL_NAME").show</a:t>
            </a:r>
            <a:endParaRPr lang="en-US" altLang="zh-CN"/>
          </a:p>
          <a:p>
            <a:endParaRPr lang="zh-CN" altLang="en-US"/>
          </a:p>
          <a:p>
            <a:endParaRPr lang="zh-CN" altLang="en-US"/>
          </a:p>
          <a:p>
            <a:r>
              <a:rPr lang="zh-CN" altLang="en-US"/>
              <a:t>第二种方式：需要先导入一个类 </a:t>
            </a:r>
            <a:r>
              <a:rPr lang="zh-CN" altLang="en-US">
                <a:sym typeface="+mn-ea"/>
              </a:rPr>
              <a:t>import java.util.Properties</a:t>
            </a:r>
            <a:endParaRPr lang="zh-CN" altLang="en-US"/>
          </a:p>
          <a:p>
            <a:r>
              <a:rPr lang="zh-CN" altLang="en-US"/>
              <a:t>import java.util.Properties</a:t>
            </a:r>
            <a:endParaRPr lang="zh-CN" altLang="en-US"/>
          </a:p>
          <a:p>
            <a:r>
              <a:rPr lang="zh-CN" altLang="en-US"/>
              <a:t>val connectionProperties = new Properties()</a:t>
            </a:r>
            <a:endParaRPr lang="zh-CN" altLang="en-US"/>
          </a:p>
          <a:p>
            <a:r>
              <a:rPr lang="zh-CN" altLang="en-US"/>
              <a:t>connectionProperties.put("user", "root")</a:t>
            </a:r>
            <a:endParaRPr lang="zh-CN" altLang="en-US"/>
          </a:p>
          <a:p>
            <a:r>
              <a:rPr lang="zh-CN" altLang="en-US"/>
              <a:t>connectionProperties.put("password", "root")</a:t>
            </a:r>
            <a:endParaRPr lang="zh-CN" altLang="en-US"/>
          </a:p>
          <a:p>
            <a:r>
              <a:rPr lang="zh-CN" altLang="en-US"/>
              <a:t>connectionProperties.put("driver", "com.mysql.jdbc.Driver")</a:t>
            </a:r>
            <a:endParaRPr lang="zh-CN" altLang="en-US"/>
          </a:p>
          <a:p>
            <a:endParaRPr lang="zh-CN" altLang="en-US"/>
          </a:p>
          <a:p>
            <a:r>
              <a:rPr lang="zh-CN" altLang="en-US"/>
              <a:t>val jdbcDF2 = spark.read.jdbc("jdbc:mysql://localhost:3306", "hive.TBLS", connectionProperties)</a:t>
            </a:r>
            <a:endParaRPr lang="zh-CN" altLang="en-US"/>
          </a:p>
          <a:p>
            <a:endParaRPr lang="zh-CN" altLang="en-US"/>
          </a:p>
          <a:p>
            <a:endParaRPr lang="zh-CN" altLang="en-US"/>
          </a:p>
          <a:p>
            <a:r>
              <a:rPr lang="en-US" altLang="zh-CN"/>
              <a:t>// </a:t>
            </a:r>
            <a:r>
              <a:rPr lang="zh-CN" altLang="en-US">
                <a:ea typeface="宋体" panose="02010600030101010101" pitchFamily="2" charset="-122"/>
              </a:rPr>
              <a:t>第三种方式：</a:t>
            </a:r>
            <a:r>
              <a:rPr lang="en-US" altLang="zh-CN">
                <a:ea typeface="宋体" panose="02010600030101010101" pitchFamily="2" charset="-122"/>
              </a:rPr>
              <a:t>SQL</a:t>
            </a:r>
            <a:r>
              <a:rPr lang="zh-CN" altLang="en-US">
                <a:ea typeface="宋体" panose="02010600030101010101" pitchFamily="2" charset="-122"/>
              </a:rPr>
              <a:t>方式，打开</a:t>
            </a:r>
            <a:r>
              <a:rPr lang="en-US" altLang="zh-CN">
                <a:ea typeface="宋体" panose="02010600030101010101" pitchFamily="2" charset="-122"/>
              </a:rPr>
              <a:t>spark-sql </a:t>
            </a:r>
            <a:r>
              <a:rPr lang="zh-CN" altLang="en-US">
                <a:ea typeface="宋体" panose="02010600030101010101" pitchFamily="2" charset="-122"/>
              </a:rPr>
              <a:t>的 </a:t>
            </a:r>
            <a:r>
              <a:rPr lang="en-US" altLang="zh-CN">
                <a:ea typeface="宋体" panose="02010600030101010101" pitchFamily="2" charset="-122"/>
              </a:rPr>
              <a:t>shell</a:t>
            </a:r>
            <a:endParaRPr lang="en-US" altLang="zh-CN">
              <a:ea typeface="宋体" panose="02010600030101010101" pitchFamily="2" charset="-122"/>
            </a:endParaRPr>
          </a:p>
          <a:p>
            <a:endParaRPr lang="en-US" altLang="zh-CN">
              <a:ea typeface="宋体" panose="02010600030101010101" pitchFamily="2" charset="-122"/>
            </a:endParaRPr>
          </a:p>
          <a:p>
            <a:r>
              <a:rPr lang="en-US" altLang="zh-CN"/>
              <a:t>//</a:t>
            </a:r>
            <a:r>
              <a:rPr lang="zh-CN" altLang="en-US"/>
              <a:t>spark-</a:t>
            </a:r>
            <a:r>
              <a:rPr lang="en-US" altLang="zh-CN"/>
              <a:t>sql</a:t>
            </a:r>
            <a:r>
              <a:rPr lang="zh-CN" altLang="en-US"/>
              <a:t> --master local[2] --jars ~/software/mysql-connector-java-5.1.27-bin.jar </a:t>
            </a:r>
            <a:endParaRPr lang="zh-CN" altLang="en-US"/>
          </a:p>
          <a:p>
            <a:endParaRPr lang="zh-CN" altLang="en-US"/>
          </a:p>
          <a:p>
            <a:r>
              <a:rPr lang="zh-CN" altLang="en-US"/>
              <a:t>CREATE TEMPORARY VIEW jdbcTable USING </a:t>
            </a:r>
            <a:endParaRPr lang="zh-CN" altLang="en-US"/>
          </a:p>
          <a:p>
            <a:r>
              <a:rPr lang="zh-CN" altLang="en-US"/>
              <a:t>org.apache.spark.sql.jdbc OPTIONS (url "jdbc:mysql://localhost:3306",</a:t>
            </a:r>
            <a:endParaRPr lang="zh-CN" altLang="en-US"/>
          </a:p>
          <a:p>
            <a:r>
              <a:rPr lang="zh-CN" altLang="en-US"/>
              <a:t>dbtable "hive.TBLS",</a:t>
            </a:r>
            <a:endParaRPr lang="zh-CN" altLang="en-US"/>
          </a:p>
          <a:p>
            <a:r>
              <a:rPr lang="zh-CN" altLang="en-US"/>
              <a:t>user 'root',password 'root',</a:t>
            </a:r>
            <a:endParaRPr lang="zh-CN" altLang="en-US"/>
          </a:p>
          <a:p>
            <a:r>
              <a:rPr lang="zh-CN" altLang="en-US"/>
              <a:t>driver 'com.mysql.jdbc.Driver')</a:t>
            </a:r>
            <a:r>
              <a:rPr lang="en-US" altLang="zh-CN"/>
              <a:t>;</a:t>
            </a:r>
            <a:endParaRPr lang="en-US" altLang="zh-CN"/>
          </a:p>
          <a:p>
            <a:endParaRPr lang="en-US" altLang="zh-CN"/>
          </a:p>
          <a:p>
            <a:endParaRPr lang="en-US" altLang="zh-CN"/>
          </a:p>
          <a:p>
            <a:endParaRPr lang="en-US" altLang="zh-CN"/>
          </a:p>
          <a:p>
            <a:r>
              <a:rPr lang="en-US" altLang="zh-CN"/>
              <a:t>show tables;</a:t>
            </a:r>
            <a:endParaRPr lang="en-US" altLang="zh-CN"/>
          </a:p>
          <a:p>
            <a:r>
              <a:rPr lang="zh-CN" altLang="en-US"/>
              <a:t>select * from jdbctable;</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外部数据源综合案例</a:t>
            </a:r>
            <a:endParaRPr lang="zh-CN" altLang="en-US"/>
          </a:p>
          <a:p>
            <a:r>
              <a:rPr lang="zh-CN" altLang="en-US"/>
              <a:t>create database spark;</a:t>
            </a:r>
            <a:endParaRPr lang="zh-CN" altLang="en-US"/>
          </a:p>
          <a:p>
            <a:r>
              <a:rPr lang="zh-CN" altLang="en-US"/>
              <a:t>use spark;</a:t>
            </a:r>
            <a:endParaRPr lang="zh-CN" altLang="en-US"/>
          </a:p>
          <a:p>
            <a:endParaRPr lang="zh-CN" altLang="en-US"/>
          </a:p>
          <a:p>
            <a:r>
              <a:rPr lang="zh-CN" altLang="en-US"/>
              <a:t>CREATE TABLE DEPT(</a:t>
            </a:r>
            <a:endParaRPr lang="zh-CN" altLang="en-US"/>
          </a:p>
          <a:p>
            <a:r>
              <a:rPr lang="zh-CN" altLang="en-US"/>
              <a:t>DEPTNO int(2) PRIMARY KEY,</a:t>
            </a:r>
            <a:endParaRPr lang="zh-CN" altLang="en-US"/>
          </a:p>
          <a:p>
            <a:r>
              <a:rPr lang="zh-CN" altLang="en-US"/>
              <a:t>DNAME VARCHAR(14) ,</a:t>
            </a:r>
            <a:endParaRPr lang="zh-CN" altLang="en-US"/>
          </a:p>
          <a:p>
            <a:r>
              <a:rPr lang="zh-CN" altLang="en-US"/>
              <a:t>LOC VARCHAR(13) ) ;</a:t>
            </a:r>
            <a:endParaRPr lang="zh-CN" altLang="en-US"/>
          </a:p>
          <a:p>
            <a:endParaRPr lang="zh-CN" altLang="en-US"/>
          </a:p>
          <a:p>
            <a:r>
              <a:rPr lang="zh-CN" altLang="en-US"/>
              <a:t>INSERT INTO DEPT VALUES(10,'ACCOUNTING','NEW YORK');</a:t>
            </a:r>
            <a:endParaRPr lang="zh-CN" altLang="en-US"/>
          </a:p>
          <a:p>
            <a:r>
              <a:rPr lang="zh-CN" altLang="en-US"/>
              <a:t>INSERT INTO DEPT VALUES(20,'RESEARCH','DALLAS');</a:t>
            </a:r>
            <a:endParaRPr lang="zh-CN" altLang="en-US"/>
          </a:p>
          <a:p>
            <a:r>
              <a:rPr lang="zh-CN" altLang="en-US"/>
              <a:t>INSERT INTO DEPT VALUES(30,'SALES','CHICAGO');</a:t>
            </a:r>
            <a:endParaRPr lang="zh-CN" altLang="en-US"/>
          </a:p>
          <a:p>
            <a:r>
              <a:rPr lang="zh-CN" altLang="en-US"/>
              <a:t>INSERT INTO DEPT VALUES(40,'OPERATIONS','BOSTON');</a:t>
            </a:r>
            <a:endParaRPr lang="zh-CN" altLang="en-US"/>
          </a:p>
          <a:p>
            <a:endParaRPr lang="zh-CN" altLang="en-US"/>
          </a:p>
          <a:p>
            <a:endParaRPr lang="zh-CN" altLang="en-US"/>
          </a:p>
          <a:p>
            <a:endParaRPr lang="zh-CN" altLang="en-US"/>
          </a:p>
          <a:p>
            <a:endParaRPr lang="zh-CN" altLang="en-US"/>
          </a:p>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使用外部数据源综合查询Hive和MySQL的表数据</a:t>
            </a:r>
            <a:endParaRPr lang="zh-CN" altLang="en-US"/>
          </a:p>
          <a:p>
            <a:r>
              <a:rPr lang="zh-CN" altLang="en-US"/>
              <a:t>  *</a:t>
            </a:r>
            <a:endParaRPr lang="zh-CN" altLang="en-US"/>
          </a:p>
          <a:p>
            <a:r>
              <a:rPr lang="zh-CN" altLang="en-US"/>
              <a:t>  * 粘贴到spark-shell执行 开发环境不能运行</a:t>
            </a:r>
            <a:endParaRPr lang="zh-CN" altLang="en-US"/>
          </a:p>
          <a:p>
            <a:r>
              <a:rPr lang="zh-CN" altLang="en-US"/>
              <a:t> */</a:t>
            </a:r>
            <a:endParaRPr lang="zh-CN" altLang="en-US"/>
          </a:p>
          <a:p>
            <a:r>
              <a:rPr lang="zh-CN" altLang="en-US"/>
              <a:t>object HiveMySQLApp {</a:t>
            </a:r>
            <a:endParaRPr lang="zh-CN" altLang="en-US"/>
          </a:p>
          <a:p>
            <a:endParaRPr lang="zh-CN" altLang="en-US"/>
          </a:p>
          <a:p>
            <a:r>
              <a:rPr lang="zh-CN" altLang="en-US"/>
              <a:t>  def main(args: Array[String]) {</a:t>
            </a:r>
            <a:endParaRPr lang="zh-CN" altLang="en-US"/>
          </a:p>
          <a:p>
            <a:r>
              <a:rPr lang="zh-CN" altLang="en-US"/>
              <a:t>    val spark = SparkSession.builder().appName("HiveMySQLApp")</a:t>
            </a:r>
            <a:endParaRPr lang="zh-CN" altLang="en-US"/>
          </a:p>
          <a:p>
            <a:r>
              <a:rPr lang="zh-CN" altLang="en-US"/>
              <a:t>      .master("local[2]").getOrCreate()</a:t>
            </a:r>
            <a:endParaRPr lang="zh-CN" altLang="en-US"/>
          </a:p>
          <a:p>
            <a:endParaRPr lang="zh-CN" altLang="en-US"/>
          </a:p>
          <a:p>
            <a:r>
              <a:rPr lang="zh-CN" altLang="en-US"/>
              <a:t>    // 加载Hive表数据</a:t>
            </a:r>
            <a:endParaRPr lang="zh-CN" altLang="en-US"/>
          </a:p>
          <a:p>
            <a:r>
              <a:rPr lang="zh-CN" altLang="en-US"/>
              <a:t>    val hiveDF = spark.table("emp")</a:t>
            </a:r>
            <a:endParaRPr lang="zh-CN" altLang="en-US"/>
          </a:p>
          <a:p>
            <a:endParaRPr lang="zh-CN" altLang="en-US"/>
          </a:p>
          <a:p>
            <a:r>
              <a:rPr lang="zh-CN" altLang="en-US"/>
              <a:t>    // 加载MySQL表数据</a:t>
            </a:r>
            <a:endParaRPr lang="zh-CN" altLang="en-US"/>
          </a:p>
          <a:p>
            <a:r>
              <a:rPr lang="zh-CN" altLang="en-US"/>
              <a:t>    val mysqlDF = spark.read.format("jdbc").option("url", "jdbc:mysql://localhost:3306").option("dbtable", "spark.DEPT").option("user", "root").option("password", "root").option("driver", "com.mysql.jdbc.Driver").load()</a:t>
            </a:r>
            <a:endParaRPr lang="zh-CN" altLang="en-US"/>
          </a:p>
          <a:p>
            <a:endParaRPr lang="zh-CN" altLang="en-US"/>
          </a:p>
          <a:p>
            <a:r>
              <a:rPr lang="zh-CN" altLang="en-US"/>
              <a:t>    // JOIN</a:t>
            </a:r>
            <a:endParaRPr lang="zh-CN" altLang="en-US"/>
          </a:p>
          <a:p>
            <a:r>
              <a:rPr lang="zh-CN" altLang="en-US"/>
              <a:t>    val resultDF = hiveDF.join(mysqlDF, hiveDF.col("deptno") === mysqlDF.col("DEPTNO"))</a:t>
            </a:r>
            <a:endParaRPr lang="zh-CN" altLang="en-US"/>
          </a:p>
          <a:p>
            <a:endParaRPr lang="zh-CN" altLang="en-US"/>
          </a:p>
          <a:p>
            <a:r>
              <a:rPr lang="zh-CN" altLang="en-US"/>
              <a:t>    resultDF.show()</a:t>
            </a:r>
            <a:endParaRPr lang="zh-CN" altLang="en-US"/>
          </a:p>
          <a:p>
            <a:endParaRPr lang="zh-CN" altLang="en-US"/>
          </a:p>
          <a:p>
            <a:r>
              <a:rPr lang="zh-CN" altLang="en-US"/>
              <a:t>    resultDF.select(hiveDF.col("empno"),hiveDF.col("ename"),mysqlDF.col("deptno"), mysqlDF.col("dname")).show</a:t>
            </a:r>
            <a:endParaRPr lang="zh-CN" altLang="en-US"/>
          </a:p>
          <a:p>
            <a:endParaRPr lang="zh-CN" altLang="en-US"/>
          </a:p>
          <a:p>
            <a:r>
              <a:rPr lang="zh-CN" altLang="en-US"/>
              <a:t>    spark.stop()</a:t>
            </a:r>
            <a:endParaRPr lang="zh-CN" altLang="en-US"/>
          </a:p>
          <a:p>
            <a:r>
              <a:rPr lang="zh-CN" altLang="en-US"/>
              <a:t>  }</a:t>
            </a:r>
            <a:endParaRPr lang="zh-CN" altLang="en-US"/>
          </a:p>
          <a:p>
            <a:endParaRPr lang="zh-CN" altLang="en-US"/>
          </a:p>
          <a:p>
            <a:r>
              <a:rPr lang="zh-CN" altLang="en-US"/>
              <a:t>}</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Spark SQL有两种方法将RDD转为DataFrame。分别为反射机制和编程方式。</a:t>
            </a:r>
            <a:endParaRPr lang="zh-CN" altLang="en-US"/>
          </a:p>
          <a:p>
            <a:endParaRPr lang="zh-CN" altLang="en-US"/>
          </a:p>
          <a:p>
            <a:r>
              <a:rPr lang="zh-CN" altLang="en-US"/>
              <a:t>1. 利用反射推导schema。</a:t>
            </a:r>
            <a:endParaRPr lang="zh-CN" altLang="en-US"/>
          </a:p>
          <a:p>
            <a:endParaRPr lang="zh-CN" altLang="en-US"/>
          </a:p>
          <a:p>
            <a:r>
              <a:rPr lang="zh-CN" altLang="en-US"/>
              <a:t>Spark SQL的Scala接口支持自动将包含case class对象的RDD转为DataFrame。对应的case class定义了表的schema。</a:t>
            </a:r>
            <a:endParaRPr lang="zh-CN" altLang="en-US"/>
          </a:p>
          <a:p>
            <a:r>
              <a:rPr lang="zh-CN" altLang="en-US"/>
              <a:t>case class的参数名通过反射，映射为表的字段名。case class还可以嵌套一些复杂类型，如Seq和Array。</a:t>
            </a:r>
            <a:endParaRPr lang="zh-CN" altLang="en-US"/>
          </a:p>
          <a:p>
            <a:r>
              <a:rPr lang="zh-CN" altLang="en-US"/>
              <a:t>RDD隐式转换成DataFrame后，可以进一步注册成表。随后，你就可以对表中数据使用 SQL语句查询了。</a:t>
            </a:r>
            <a:endParaRPr lang="zh-CN" altLang="en-US"/>
          </a:p>
          <a:p>
            <a:endParaRPr lang="zh-CN" altLang="en-US"/>
          </a:p>
          <a:p>
            <a:endParaRPr lang="zh-CN" altLang="en-US"/>
          </a:p>
          <a:p>
            <a:r>
              <a:rPr lang="zh-CN" altLang="en-US"/>
              <a:t>2. 编程方式定义Schema。</a:t>
            </a:r>
            <a:endParaRPr lang="zh-CN" altLang="en-US"/>
          </a:p>
          <a:p>
            <a:endParaRPr lang="zh-CN" altLang="en-US"/>
          </a:p>
          <a:p>
            <a:r>
              <a:rPr lang="zh-CN" altLang="en-US"/>
              <a:t>如果不能事先通过case class定义schema（例如，记录的字段结构是保存在一个字符串，或者其他文本数据集中，需要先解析，又或者字段对不同用户有所不同）。</a:t>
            </a:r>
            <a:endParaRPr lang="zh-CN" altLang="en-US"/>
          </a:p>
          <a:p>
            <a:r>
              <a:rPr lang="zh-CN" altLang="en-US"/>
              <a:t>那么你可能需要按以下三个步骤：</a:t>
            </a:r>
            <a:endParaRPr lang="zh-CN" altLang="en-US"/>
          </a:p>
          <a:p>
            <a:r>
              <a:rPr lang="en-US" altLang="zh-CN"/>
              <a:t>1</a:t>
            </a:r>
            <a:r>
              <a:rPr lang="zh-CN" altLang="en-US">
                <a:ea typeface="宋体" panose="02010600030101010101" pitchFamily="2" charset="-122"/>
              </a:rPr>
              <a:t>、</a:t>
            </a:r>
            <a:r>
              <a:rPr lang="zh-CN" altLang="en-US"/>
              <a:t>以编程方式的创建一个DataFrame：</a:t>
            </a:r>
            <a:endParaRPr lang="zh-CN" altLang="en-US"/>
          </a:p>
          <a:p>
            <a:r>
              <a:rPr lang="en-US" altLang="zh-CN"/>
              <a:t>2</a:t>
            </a:r>
            <a:r>
              <a:rPr lang="zh-CN" altLang="en-US">
                <a:ea typeface="宋体" panose="02010600030101010101" pitchFamily="2" charset="-122"/>
              </a:rPr>
              <a:t>、</a:t>
            </a:r>
            <a:r>
              <a:rPr lang="zh-CN" altLang="en-US"/>
              <a:t>从已有的RDD创建一个包含Row对象的RDD</a:t>
            </a:r>
            <a:endParaRPr lang="zh-CN" altLang="en-US"/>
          </a:p>
          <a:p>
            <a:r>
              <a:rPr lang="en-US" altLang="zh-CN"/>
              <a:t>3</a:t>
            </a:r>
            <a:r>
              <a:rPr lang="zh-CN" altLang="en-US">
                <a:ea typeface="宋体" panose="02010600030101010101" pitchFamily="2" charset="-122"/>
              </a:rPr>
              <a:t>、</a:t>
            </a:r>
            <a:r>
              <a:rPr lang="zh-CN" altLang="en-US"/>
              <a:t>用StructType创建一个schema，和步骤1中创建的RDD的结构相匹配，把得到的schema应用于包含Row对象的RDD，调用这个方法来实现这一步：SQLContext.createDataFrame</a:t>
            </a:r>
            <a:endParaRPr lang="zh-CN" altLang="en-US"/>
          </a:p>
          <a:p>
            <a:endParaRPr lang="zh-CN" altLang="en-US"/>
          </a:p>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a:p>
            <a:endParaRPr lang="en-US" altLang="zh-CN"/>
          </a:p>
          <a:p>
            <a:r>
              <a:rPr lang="en-US" altLang="zh-CN"/>
              <a:t>spark DataFrame </a:t>
            </a:r>
            <a:r>
              <a:rPr lang="zh-CN" altLang="en-US">
                <a:ea typeface="宋体" panose="02010600030101010101" pitchFamily="2" charset="-122"/>
              </a:rPr>
              <a:t>》原生 </a:t>
            </a:r>
            <a:r>
              <a:rPr lang="en-US" altLang="zh-CN">
                <a:ea typeface="宋体" panose="02010600030101010101" pitchFamily="2" charset="-122"/>
              </a:rPr>
              <a:t>scala </a:t>
            </a:r>
            <a:r>
              <a:rPr lang="zh-CN" altLang="en-US">
                <a:ea typeface="宋体" panose="02010600030101010101" pitchFamily="2" charset="-122"/>
              </a:rPr>
              <a:t>》</a:t>
            </a:r>
            <a:r>
              <a:rPr lang="en-US" altLang="zh-CN">
                <a:ea typeface="宋体" panose="02010600030101010101" pitchFamily="2" charset="-122"/>
              </a:rPr>
              <a:t>RDD python </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原因：</a:t>
            </a:r>
            <a:r>
              <a:rPr lang="en-US" altLang="zh-CN">
                <a:sym typeface="+mn-ea"/>
              </a:rPr>
              <a:t>spark DataFrame </a:t>
            </a:r>
            <a:r>
              <a:rPr lang="zh-CN" altLang="en-US">
                <a:ea typeface="宋体" panose="02010600030101010101" pitchFamily="2" charset="-122"/>
                <a:sym typeface="+mn-ea"/>
              </a:rPr>
              <a:t>底层封装了</a:t>
            </a:r>
            <a:r>
              <a:rPr lang="en-US" altLang="zh-CN">
                <a:ea typeface="宋体" panose="02010600030101010101" pitchFamily="2" charset="-122"/>
                <a:sym typeface="+mn-ea"/>
              </a:rPr>
              <a:t>sql </a:t>
            </a:r>
            <a:r>
              <a:rPr lang="zh-CN" altLang="en-US">
                <a:ea typeface="宋体" panose="02010600030101010101" pitchFamily="2" charset="-122"/>
                <a:sym typeface="+mn-ea"/>
              </a:rPr>
              <a:t>优化的逻辑执行计划</a:t>
            </a:r>
            <a:endParaRPr lang="zh-CN" altLang="en-US">
              <a:ea typeface="宋体" panose="02010600030101010101" pitchFamily="2" charset="-122"/>
              <a:sym typeface="+mn-e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列式存储的优点：</a:t>
            </a:r>
            <a:endParaRPr lang="zh-CN" altLang="en-US"/>
          </a:p>
          <a:p>
            <a:endParaRPr lang="zh-CN" altLang="en-US"/>
          </a:p>
          <a:p>
            <a:r>
              <a:rPr lang="en-US" altLang="zh-CN"/>
              <a:t>1</a:t>
            </a:r>
            <a:r>
              <a:rPr lang="zh-CN" altLang="en-US">
                <a:ea typeface="宋体" panose="02010600030101010101" pitchFamily="2" charset="-122"/>
              </a:rPr>
              <a:t>、对列进行很好的压缩（字段类型一样）</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、方便查询和节省</a:t>
            </a:r>
            <a:r>
              <a:rPr lang="en-US" altLang="zh-CN">
                <a:ea typeface="宋体" panose="02010600030101010101" pitchFamily="2" charset="-122"/>
              </a:rPr>
              <a:t>IO</a:t>
            </a:r>
            <a:r>
              <a:rPr lang="zh-CN" altLang="en-US">
                <a:ea typeface="宋体" panose="02010600030101010101" pitchFamily="2" charset="-122"/>
              </a:rPr>
              <a:t>性能开销</a:t>
            </a:r>
            <a:endParaRPr lang="zh-CN" altLang="en-US">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SQL</a:t>
            </a:r>
            <a:r>
              <a:rPr lang="zh-CN" altLang="en-US">
                <a:ea typeface="宋体" panose="02010600030101010101" pitchFamily="2" charset="-122"/>
              </a:rPr>
              <a:t>或者</a:t>
            </a:r>
            <a:r>
              <a:rPr lang="en-US" altLang="zh-CN">
                <a:ea typeface="宋体" panose="02010600030101010101" pitchFamily="2" charset="-122"/>
              </a:rPr>
              <a:t>DataFrame </a:t>
            </a:r>
            <a:r>
              <a:rPr lang="zh-CN" altLang="en-US">
                <a:ea typeface="宋体" panose="02010600030101010101" pitchFamily="2" charset="-122"/>
              </a:rPr>
              <a:t>的抽象语法树 》 逻辑执行计划  》 </a:t>
            </a:r>
            <a:r>
              <a:rPr lang="en-US" altLang="zh-CN">
                <a:ea typeface="宋体" panose="02010600030101010101" pitchFamily="2" charset="-122"/>
              </a:rPr>
              <a:t>catalyst </a:t>
            </a:r>
            <a:r>
              <a:rPr lang="zh-CN" altLang="en-US">
                <a:ea typeface="宋体" panose="02010600030101010101" pitchFamily="2" charset="-122"/>
              </a:rPr>
              <a:t>优化的逻辑执行计划 》物理执行计划 》 </a:t>
            </a:r>
            <a:r>
              <a:rPr lang="en-US" altLang="zh-CN">
                <a:ea typeface="宋体" panose="02010600030101010101" pitchFamily="2" charset="-122"/>
              </a:rPr>
              <a:t>RDD </a:t>
            </a:r>
            <a:r>
              <a:rPr lang="zh-CN" altLang="en-US">
                <a:ea typeface="宋体" panose="02010600030101010101" pitchFamily="2" charset="-122"/>
              </a:rPr>
              <a:t>执行</a:t>
            </a:r>
            <a:endParaRPr lang="zh-CN" altLang="en-US">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日志数据内容：</a:t>
            </a:r>
            <a:endParaRPr lang="zh-CN" altLang="en-US"/>
          </a:p>
          <a:p>
            <a:r>
              <a:rPr lang="zh-CN" altLang="en-US"/>
              <a:t>1）访问的系统属性： 操作系统、浏览器等等</a:t>
            </a:r>
            <a:endParaRPr lang="zh-CN" altLang="en-US"/>
          </a:p>
          <a:p>
            <a:r>
              <a:rPr lang="zh-CN" altLang="en-US"/>
              <a:t>2）访问特征：点击的url、从哪个url跳转过来的(referer)、页面上的停留时间等</a:t>
            </a:r>
            <a:endParaRPr lang="zh-CN" altLang="en-US"/>
          </a:p>
          <a:p>
            <a:r>
              <a:rPr lang="zh-CN" altLang="en-US"/>
              <a:t>3）访问信息：session_id、访问ip(访问城市)等</a:t>
            </a:r>
            <a:endParaRPr lang="zh-CN" altLang="en-US"/>
          </a:p>
          <a:p>
            <a:endParaRPr lang="zh-CN" altLang="en-US"/>
          </a:p>
          <a:p>
            <a:endParaRPr lang="zh-CN" altLang="en-US"/>
          </a:p>
          <a:p>
            <a:endParaRPr lang="zh-CN" altLang="en-US"/>
          </a:p>
          <a:p>
            <a:r>
              <a:rPr lang="zh-CN" altLang="en-US"/>
              <a:t>2013-05-19 13:00:00     http://www.taobao.com/17/?tracker_u=1624169&amp;type=1      B58W48U4WKZCJ5D1T3Z9ZY88RU7QA7B1        http://hao.360.cn/      1.196.34.243 </a:t>
            </a:r>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数据处理流程</a:t>
            </a:r>
            <a:endParaRPr lang="zh-CN" altLang="en-US"/>
          </a:p>
          <a:p>
            <a:r>
              <a:rPr lang="zh-CN" altLang="en-US"/>
              <a:t>1）数据采集</a:t>
            </a:r>
            <a:endParaRPr lang="zh-CN" altLang="en-US"/>
          </a:p>
          <a:p>
            <a:r>
              <a:rPr lang="zh-CN" altLang="en-US"/>
              <a:t>	Flume： web日志写入到HDFS</a:t>
            </a:r>
            <a:endParaRPr lang="zh-CN" altLang="en-US"/>
          </a:p>
          <a:p>
            <a:endParaRPr lang="zh-CN" altLang="en-US"/>
          </a:p>
          <a:p>
            <a:r>
              <a:rPr lang="zh-CN" altLang="en-US"/>
              <a:t>2）数据清洗</a:t>
            </a:r>
            <a:endParaRPr lang="zh-CN" altLang="en-US"/>
          </a:p>
          <a:p>
            <a:r>
              <a:rPr lang="zh-CN" altLang="en-US"/>
              <a:t>	脏数据</a:t>
            </a:r>
            <a:endParaRPr lang="zh-CN" altLang="en-US"/>
          </a:p>
          <a:p>
            <a:r>
              <a:rPr lang="zh-CN" altLang="en-US"/>
              <a:t>	Spark、Hive、MapReduce 或者是其他的一些分布式计算框架  </a:t>
            </a:r>
            <a:endParaRPr lang="zh-CN" altLang="en-US"/>
          </a:p>
          <a:p>
            <a:r>
              <a:rPr lang="zh-CN" altLang="en-US"/>
              <a:t>	清洗完之后的数据可以存放在HDFS(Hive/Spark SQL)</a:t>
            </a:r>
            <a:endParaRPr lang="zh-CN" altLang="en-US"/>
          </a:p>
          <a:p>
            <a:endParaRPr lang="zh-CN" altLang="en-US"/>
          </a:p>
          <a:p>
            <a:r>
              <a:rPr lang="zh-CN" altLang="en-US"/>
              <a:t>3）数据处理</a:t>
            </a:r>
            <a:endParaRPr lang="zh-CN" altLang="en-US"/>
          </a:p>
          <a:p>
            <a:r>
              <a:rPr lang="zh-CN" altLang="en-US"/>
              <a:t>	按照我们的需要进行相应业务的统计和分析</a:t>
            </a:r>
            <a:endParaRPr lang="zh-CN" altLang="en-US"/>
          </a:p>
          <a:p>
            <a:r>
              <a:rPr lang="zh-CN" altLang="en-US"/>
              <a:t>	Spark、Hive、MapReduce 或者是其他的一些分布式计算框架</a:t>
            </a:r>
            <a:endParaRPr lang="zh-CN" altLang="en-US"/>
          </a:p>
          <a:p>
            <a:endParaRPr lang="zh-CN" altLang="en-US"/>
          </a:p>
          <a:p>
            <a:r>
              <a:rPr lang="zh-CN" altLang="en-US"/>
              <a:t>4）处理结果入库</a:t>
            </a:r>
            <a:endParaRPr lang="zh-CN" altLang="en-US"/>
          </a:p>
          <a:p>
            <a:r>
              <a:rPr lang="zh-CN" altLang="en-US"/>
              <a:t>	结果可以存放到RDBMS、NoSQL</a:t>
            </a:r>
            <a:endParaRPr lang="zh-CN" altLang="en-US"/>
          </a:p>
          <a:p>
            <a:endParaRPr lang="zh-CN" altLang="en-US"/>
          </a:p>
          <a:p>
            <a:r>
              <a:rPr lang="zh-CN" altLang="en-US"/>
              <a:t>5）数据的可视化</a:t>
            </a:r>
            <a:endParaRPr lang="zh-CN" altLang="en-US"/>
          </a:p>
          <a:p>
            <a:r>
              <a:rPr lang="zh-CN" altLang="en-US"/>
              <a:t>	通过图形化展示的方式展现出来：饼图、柱状图、地图、折线图</a:t>
            </a:r>
            <a:endParaRPr lang="zh-CN" altLang="en-US"/>
          </a:p>
          <a:p>
            <a:r>
              <a:rPr lang="zh-CN" altLang="en-US"/>
              <a:t>	ECharts、HUE、Zeppelin</a:t>
            </a:r>
            <a:endParaRPr lang="zh-CN" altLang="en-US"/>
          </a:p>
          <a:p>
            <a:endParaRPr lang="zh-CN" altLang="en-US"/>
          </a:p>
          <a:p>
            <a:endParaRPr lang="zh-CN" altLang="en-US"/>
          </a:p>
          <a:p>
            <a:r>
              <a:rPr lang="zh-CN" altLang="en-US"/>
              <a:t>一般的日志处理方式，我们是需要进行分区的，</a:t>
            </a:r>
            <a:endParaRPr lang="zh-CN" altLang="en-US"/>
          </a:p>
          <a:p>
            <a:r>
              <a:rPr lang="zh-CN" altLang="en-US"/>
              <a:t>按照日志中的访问时间进行相应的分区，比如：d,h,m5(每5分钟一个分区)</a:t>
            </a:r>
            <a:endParaRPr lang="zh-CN" altLang="en-US"/>
          </a:p>
          <a:p>
            <a:endParaRPr lang="zh-CN" altLang="en-US"/>
          </a:p>
          <a:p>
            <a:endParaRPr lang="zh-CN" altLang="en-US"/>
          </a:p>
          <a:p>
            <a:r>
              <a:rPr lang="zh-CN" altLang="en-US"/>
              <a:t>输入：访问时间、访问URL、耗费的流量、访问IP地址信息</a:t>
            </a:r>
            <a:endParaRPr lang="zh-CN" altLang="en-US"/>
          </a:p>
          <a:p>
            <a:r>
              <a:rPr lang="zh-CN" altLang="en-US"/>
              <a:t>输出：URL、cmsType(video/article)、cmsId(编号)、流量、ip、城市信息、访问时间、天</a:t>
            </a: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head -10000 access.2016111.log &gt;&gt; 10000_</a:t>
            </a:r>
            <a:r>
              <a:rPr lang="en-US" altLang="zh-CN">
                <a:sym typeface="+mn-ea"/>
              </a:rPr>
              <a:t>access.2016111.log</a:t>
            </a:r>
            <a:endParaRPr lang="en-US" altLang="zh-CN">
              <a:sym typeface="+mn-ea"/>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Linux more 命令类似 cat ，不过会以一页一页的形式显示，更方便使用者逐页阅读，而最基本的指令就是按空白键（space）就往下一页显示，按 b 键就会往回（back）一页显示，而且还有搜寻字串的功能（与 vi 相似），使用中的说明文件，请按 h 。</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sym typeface="+mn-ea"/>
              </a:rPr>
              <a:t>more  </a:t>
            </a:r>
            <a:r>
              <a:rPr lang="en-US" altLang="zh-CN">
                <a:sym typeface="+mn-ea"/>
              </a:rPr>
              <a:t>10000_access.2016111.log</a:t>
            </a:r>
            <a:endParaRPr lang="en-US" altLang="zh-CN">
              <a:sym typeface="+mn-ea"/>
            </a:endParaRPr>
          </a:p>
          <a:p>
            <a:endParaRPr lang="zh-CN" altLang="en-US">
              <a:ea typeface="宋体" panose="02010600030101010101" pitchFamily="2" charset="-122"/>
            </a:endParaRPr>
          </a:p>
          <a:p>
            <a:r>
              <a:rPr lang="en-US" altLang="zh-CN">
                <a:ea typeface="宋体" panose="02010600030101010101" pitchFamily="2" charset="-122"/>
              </a:rPr>
              <a:t>more part*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检查测试环境日志文件大小</a:t>
            </a:r>
            <a:endParaRPr lang="zh-CN" altLang="en-US">
              <a:ea typeface="宋体" panose="02010600030101010101" pitchFamily="2" charset="-122"/>
            </a:endParaRPr>
          </a:p>
          <a:p>
            <a:r>
              <a:rPr lang="zh-CN" altLang="en-US">
                <a:ea typeface="宋体" panose="02010600030101010101" pitchFamily="2" charset="-122"/>
              </a:rPr>
              <a:t>[hadoop@hadoop001 lib]$ ls -lh</a:t>
            </a:r>
            <a:endParaRPr lang="zh-CN" altLang="en-US">
              <a:ea typeface="宋体" panose="02010600030101010101" pitchFamily="2" charset="-122"/>
            </a:endParaRPr>
          </a:p>
          <a:p>
            <a:r>
              <a:rPr lang="zh-CN" altLang="en-US">
                <a:ea typeface="宋体" panose="02010600030101010101" pitchFamily="2" charset="-122"/>
              </a:rPr>
              <a:t>total 596M</a:t>
            </a:r>
            <a:endParaRPr lang="zh-CN" altLang="en-US">
              <a:ea typeface="宋体" panose="02010600030101010101" pitchFamily="2" charset="-122"/>
            </a:endParaRPr>
          </a:p>
          <a:p>
            <a:r>
              <a:rPr lang="zh-CN" altLang="en-US">
                <a:ea typeface="宋体" panose="02010600030101010101" pitchFamily="2" charset="-122"/>
              </a:rPr>
              <a:t>-rw-rw-r-- 1 hadoop hadoop 508M Nov 29 07:17 access.20161111.log.gz</a:t>
            </a:r>
            <a:endParaRPr lang="zh-CN" altLang="en-US">
              <a:ea typeface="宋体" panose="02010600030101010101" pitchFamily="2" charset="-122"/>
            </a:endParaRPr>
          </a:p>
          <a:p>
            <a:r>
              <a:rPr lang="zh-CN" altLang="en-US">
                <a:ea typeface="宋体" panose="02010600030101010101" pitchFamily="2" charset="-122"/>
              </a:rPr>
              <a:t>-rw-r--r-- 1 hadoop hadoop  69M May 24  2017 access.log</a:t>
            </a:r>
            <a:endParaRPr lang="zh-CN" altLang="en-US">
              <a:ea typeface="宋体" panose="02010600030101010101" pitchFamily="2" charset="-122"/>
            </a:endParaRPr>
          </a:p>
          <a:p>
            <a:r>
              <a:rPr lang="zh-CN" altLang="en-US">
                <a:ea typeface="宋体" panose="02010600030101010101" pitchFamily="2" charset="-122"/>
              </a:rPr>
              <a:t>-rw-r--r-- 1 hadoop hadoop 4.8M May 24  2017 ipDatabase.csv</a:t>
            </a:r>
            <a:endParaRPr lang="zh-CN" altLang="en-US">
              <a:ea typeface="宋体" panose="02010600030101010101" pitchFamily="2" charset="-122"/>
            </a:endParaRPr>
          </a:p>
          <a:p>
            <a:r>
              <a:rPr lang="zh-CN" altLang="en-US">
                <a:ea typeface="宋体" panose="02010600030101010101" pitchFamily="2" charset="-122"/>
              </a:rPr>
              <a:t>-rw-r--r-- 1 hadoop hadoop  25K May 24  2017 ipRegion.xlsx</a:t>
            </a:r>
            <a:endParaRPr lang="zh-CN" altLang="en-US">
              <a:ea typeface="宋体" panose="02010600030101010101" pitchFamily="2" charset="-122"/>
            </a:endParaRPr>
          </a:p>
          <a:p>
            <a:r>
              <a:rPr lang="zh-CN" altLang="en-US">
                <a:ea typeface="宋体" panose="02010600030101010101" pitchFamily="2" charset="-122"/>
              </a:rPr>
              <a:t>-rw-rw-r-- 1 hadoop hadoop 5.4K Dec  1 23:45 spark-sql-1.0.jar</a:t>
            </a:r>
            <a:endParaRPr lang="zh-CN" altLang="en-US">
              <a:ea typeface="宋体" panose="02010600030101010101" pitchFamily="2" charset="-122"/>
            </a:endParaRPr>
          </a:p>
          <a:p>
            <a:r>
              <a:rPr lang="zh-CN" altLang="en-US">
                <a:ea typeface="宋体" panose="02010600030101010101" pitchFamily="2" charset="-122"/>
              </a:rPr>
              <a:t>-rw-r--r-- 1 hadoop hadoop  15M May 24  2017 sql-1.0-jar-with-dependencies.jar</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检查磁盘容量大小</a:t>
            </a:r>
            <a:endParaRPr lang="zh-CN" altLang="en-US">
              <a:ea typeface="宋体" panose="02010600030101010101" pitchFamily="2" charset="-122"/>
            </a:endParaRPr>
          </a:p>
          <a:p>
            <a:r>
              <a:rPr lang="zh-CN" altLang="en-US">
                <a:ea typeface="宋体" panose="02010600030101010101" pitchFamily="2" charset="-122"/>
              </a:rPr>
              <a:t>[hadoop@hadoop001 lib]$ df    </a:t>
            </a:r>
            <a:endParaRPr lang="zh-CN" altLang="en-US">
              <a:ea typeface="宋体" panose="02010600030101010101" pitchFamily="2" charset="-122"/>
            </a:endParaRPr>
          </a:p>
          <a:p>
            <a:r>
              <a:rPr lang="zh-CN" altLang="en-US">
                <a:ea typeface="宋体" panose="02010600030101010101" pitchFamily="2" charset="-122"/>
              </a:rPr>
              <a:t>Filesystem           1K-blocks      Used Available Use% Mounted on</a:t>
            </a:r>
            <a:endParaRPr lang="zh-CN" altLang="en-US">
              <a:ea typeface="宋体" panose="02010600030101010101" pitchFamily="2" charset="-122"/>
            </a:endParaRPr>
          </a:p>
          <a:p>
            <a:r>
              <a:rPr lang="zh-CN" altLang="en-US">
                <a:ea typeface="宋体" panose="02010600030101010101" pitchFamily="2" charset="-122"/>
              </a:rPr>
              <a:t>/dev/sda2             18339256  10374500   7033172  60% /</a:t>
            </a:r>
            <a:endParaRPr lang="zh-CN" altLang="en-US">
              <a:ea typeface="宋体" panose="02010600030101010101" pitchFamily="2" charset="-122"/>
            </a:endParaRPr>
          </a:p>
          <a:p>
            <a:r>
              <a:rPr lang="zh-CN" altLang="en-US">
                <a:ea typeface="宋体" panose="02010600030101010101" pitchFamily="2" charset="-122"/>
              </a:rPr>
              <a:t>tmpfs                  1958468        72   1958396   1% /dev/shm</a:t>
            </a:r>
            <a:endParaRPr lang="zh-CN" altLang="en-US">
              <a:ea typeface="宋体" panose="02010600030101010101" pitchFamily="2" charset="-122"/>
            </a:endParaRPr>
          </a:p>
          <a:p>
            <a:r>
              <a:rPr lang="zh-CN" altLang="en-US">
                <a:ea typeface="宋体" panose="02010600030101010101" pitchFamily="2" charset="-122"/>
              </a:rPr>
              <a:t>/dev/sda1               297485     37298    244827  14% /boot</a:t>
            </a:r>
            <a:endParaRPr lang="zh-CN" altLang="en-US">
              <a:ea typeface="宋体" panose="02010600030101010101" pitchFamily="2" charset="-122"/>
            </a:endParaRPr>
          </a:p>
          <a:p>
            <a:r>
              <a:rPr lang="zh-CN" altLang="en-US">
                <a:ea typeface="宋体" panose="02010600030101010101" pitchFamily="2" charset="-122"/>
              </a:rPr>
              <a:t>[hadoop@hadoop001 lib]$ </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例1：使用 -a 选项列出所有文件系统的磁盘使用量</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当我们在 df 命令中使用 -a 选项时，它会显示所有文件系统的磁盘使用情况。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例2：以人类易读的格式显示 df 命令的输出</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在 df 命令中使用-h选项，以人类易读的格式输出（例如，5K，500M 及 5G）</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例3：显示特定文件系统已使用的空间</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假如我们想显示 /sap 文件系统空间的使用情况。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-h /sap/</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例4：输出所有已挂载文件系统的类型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 选项用在 df 命令中用来显示文件系统的类型。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df -T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sym typeface="+mn-ea"/>
              </a:rPr>
              <a:t>例</a:t>
            </a:r>
            <a:r>
              <a:rPr lang="en-US" altLang="zh-CN">
                <a:ea typeface="宋体" panose="02010600030101010101" pitchFamily="2" charset="-122"/>
                <a:sym typeface="+mn-ea"/>
              </a:rPr>
              <a:t>5</a:t>
            </a:r>
            <a:r>
              <a:rPr lang="zh-CN" altLang="en-US">
                <a:ea typeface="宋体" panose="02010600030101010101" pitchFamily="2" charset="-122"/>
                <a:sym typeface="+mn-ea"/>
              </a:rPr>
              <a:t>：</a:t>
            </a:r>
            <a:r>
              <a:rPr lang="zh-CN" altLang="en-US">
                <a:ea typeface="宋体" panose="02010600030101010101" pitchFamily="2" charset="-122"/>
              </a:rPr>
              <a:t>按块大小输出文件系统磁盘使用情况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-k</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例6：输出文件系统的 inode 信息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-i 选项用在 df 命令用于显示文件系统的 inode 信息。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所有文件系统的 inode 信息：</a:t>
            </a:r>
            <a:endParaRPr lang="zh-CN" altLang="en-US">
              <a:ea typeface="宋体" panose="02010600030101010101" pitchFamily="2" charset="-122"/>
            </a:endParaRPr>
          </a:p>
          <a:p>
            <a:r>
              <a:rPr lang="zh-CN" altLang="en-US">
                <a:ea typeface="宋体" panose="02010600030101010101" pitchFamily="2" charset="-122"/>
              </a:rPr>
              <a:t>df -i</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特定文件系统的 inode 信息：</a:t>
            </a:r>
            <a:endParaRPr lang="zh-CN" altLang="en-US">
              <a:ea typeface="宋体" panose="02010600030101010101" pitchFamily="2" charset="-122"/>
            </a:endParaRPr>
          </a:p>
          <a:p>
            <a:r>
              <a:rPr lang="zh-CN" altLang="en-US">
                <a:ea typeface="宋体" panose="02010600030101010101" pitchFamily="2" charset="-122"/>
              </a:rPr>
              <a:t>df -i /sap/</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例7：输出所有文件系统使用情况汇总</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-total 选项在 df 命令中用于显示所有文件系统的磁盘使用情况汇总。</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-h --total</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例8：只打印本地文件系统磁盘的使用情况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假设网络文件系统也挂载在 Linux 上，但我们只想显示本地文件系统的信息，这可以通过使用 df 命令的 -l 选项来实现。</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只打印本地文件系统：</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df -Thl</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例9：打印特定文件系统类型的磁盘使用情况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 选项在 df 命令中用来打印特定文件系统类型的信息，用 -t 指定文件系统的类型，如下所示：</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对于 ext4 : df -t ext4</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对于 nfs4 : df -t nfs4</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例10：使用 -x 选项排除特定的文件系统类型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-x 或 –exclude-type 在 df 命令中用来在输出中排出某些文件系统类型。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假设我们想打印除 ext3 外所有的文件系统。</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-x ext3</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例11：在 df 命令的输出中只打印特定的字段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-output={field_name1,field_name2...} 选项用于显示 df 命令某些字段的输出。</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可用的字段名有: source, fstype, itotal, iused, iavail, ipcent, size, used, avail, pcent 和 target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--output=fstype,size,iused</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使用github上已有的开源项目</a:t>
            </a:r>
            <a:endParaRPr lang="zh-CN" altLang="en-US"/>
          </a:p>
          <a:p>
            <a:r>
              <a:rPr lang="zh-CN" altLang="en-US"/>
              <a:t>1）git clone https://github.com/wzhe06/ipdatabase.git</a:t>
            </a:r>
            <a:endParaRPr lang="zh-CN" altLang="en-US"/>
          </a:p>
          <a:p>
            <a:r>
              <a:rPr lang="zh-CN" altLang="en-US"/>
              <a:t>2）编译下载的项目：mvn clean package -DskipTests</a:t>
            </a:r>
            <a:endParaRPr lang="zh-CN" altLang="en-US"/>
          </a:p>
          <a:p>
            <a:r>
              <a:rPr lang="zh-CN" altLang="en-US"/>
              <a:t>3）安装jar包到自己的maven仓库</a:t>
            </a:r>
            <a:endParaRPr lang="zh-CN" altLang="en-US"/>
          </a:p>
          <a:p>
            <a:r>
              <a:rPr lang="zh-CN" altLang="en-US"/>
              <a:t>mvn install:install-file -Dfile=/Users/rocky/source/ipdatabase/target/ipdatabase-1.0-SNAPSHOT.jar -DgroupId=com.ggstar -DartifactId=ipdatabase -Dversion=1.0 -Dpackaging=jar</a:t>
            </a:r>
            <a:endParaRPr lang="zh-CN" altLang="en-US"/>
          </a:p>
          <a:p>
            <a:endParaRPr lang="zh-CN" altLang="en-US"/>
          </a:p>
          <a:p>
            <a:endParaRPr lang="zh-CN" altLang="en-US"/>
          </a:p>
          <a:p>
            <a:r>
              <a:rPr lang="zh-CN" altLang="en-US"/>
              <a:t>    &lt;groupId&gt;</a:t>
            </a:r>
            <a:r>
              <a:rPr lang="zh-CN" altLang="en-US" b="1"/>
              <a:t>com.ggstar</a:t>
            </a:r>
            <a:r>
              <a:rPr lang="zh-CN" altLang="en-US"/>
              <a:t>&lt;/groupId&gt;</a:t>
            </a:r>
            <a:endParaRPr lang="zh-CN" altLang="en-US"/>
          </a:p>
          <a:p>
            <a:r>
              <a:rPr lang="zh-CN" altLang="en-US"/>
              <a:t>    &lt;artifactId&gt;</a:t>
            </a:r>
            <a:r>
              <a:rPr lang="zh-CN" altLang="en-US" b="1"/>
              <a:t>ipdatabase</a:t>
            </a:r>
            <a:r>
              <a:rPr lang="zh-CN" altLang="en-US"/>
              <a:t>&lt;/artifactId&gt;</a:t>
            </a:r>
            <a:endParaRPr lang="zh-CN" altLang="en-US"/>
          </a:p>
          <a:p>
            <a:r>
              <a:rPr lang="zh-CN" altLang="en-US"/>
              <a:t>    &lt;version&gt;</a:t>
            </a:r>
            <a:r>
              <a:rPr lang="zh-CN" altLang="en-US" b="1"/>
              <a:t>1.0-SNAPSHOT</a:t>
            </a:r>
            <a:r>
              <a:rPr lang="zh-CN" altLang="en-US"/>
              <a:t>&lt;/version&gt;</a:t>
            </a:r>
            <a:endParaRPr lang="zh-CN" altLang="en-US"/>
          </a:p>
          <a:p>
            <a:endParaRPr lang="zh-CN" altLang="en-US"/>
          </a:p>
          <a:p>
            <a:endParaRPr lang="zh-CN" altLang="en-US"/>
          </a:p>
          <a:p>
            <a:r>
              <a:rPr lang="zh-CN" altLang="en-US">
                <a:sym typeface="+mn-ea"/>
              </a:rPr>
              <a:t>mvn install:install-file -Dfile=C:</a:t>
            </a:r>
            <a:r>
              <a:rPr lang="en-US" altLang="zh-CN">
                <a:sym typeface="+mn-ea"/>
              </a:rPr>
              <a:t>/</a:t>
            </a:r>
            <a:r>
              <a:rPr lang="zh-CN" altLang="en-US">
                <a:sym typeface="+mn-ea"/>
              </a:rPr>
              <a:t>Users</a:t>
            </a:r>
            <a:r>
              <a:rPr lang="en-US" altLang="zh-CN">
                <a:sym typeface="+mn-ea"/>
              </a:rPr>
              <a:t>/</a:t>
            </a:r>
            <a:r>
              <a:rPr lang="zh-CN" altLang="en-US">
                <a:sym typeface="+mn-ea"/>
              </a:rPr>
              <a:t>Administrator</a:t>
            </a:r>
            <a:r>
              <a:rPr lang="en-US" altLang="zh-CN">
                <a:sym typeface="+mn-ea"/>
              </a:rPr>
              <a:t>/</a:t>
            </a:r>
            <a:r>
              <a:rPr lang="zh-CN" altLang="en-US">
                <a:sym typeface="+mn-ea"/>
              </a:rPr>
              <a:t>Desktop</a:t>
            </a:r>
            <a:r>
              <a:rPr lang="en-US" altLang="zh-CN">
                <a:sym typeface="+mn-ea"/>
              </a:rPr>
              <a:t>/</a:t>
            </a:r>
            <a:r>
              <a:rPr lang="zh-CN" altLang="en-US">
                <a:sym typeface="+mn-ea"/>
              </a:rPr>
              <a:t>解压sparkSQL</a:t>
            </a:r>
            <a:r>
              <a:rPr lang="en-US" altLang="zh-CN">
                <a:sym typeface="+mn-ea"/>
              </a:rPr>
              <a:t>/</a:t>
            </a:r>
            <a:r>
              <a:rPr lang="zh-CN" altLang="en-US">
                <a:sym typeface="+mn-ea"/>
              </a:rPr>
              <a:t>文档笔记</a:t>
            </a:r>
            <a:r>
              <a:rPr lang="en-US" altLang="zh-CN">
                <a:sym typeface="+mn-ea"/>
              </a:rPr>
              <a:t>/</a:t>
            </a:r>
            <a:r>
              <a:rPr lang="zh-CN" altLang="en-US">
                <a:sym typeface="+mn-ea"/>
              </a:rPr>
              <a:t>ipdatabase</a:t>
            </a:r>
            <a:r>
              <a:rPr lang="en-US" altLang="zh-CN">
                <a:sym typeface="+mn-ea"/>
              </a:rPr>
              <a:t>/</a:t>
            </a:r>
            <a:r>
              <a:rPr lang="zh-CN" altLang="en-US">
                <a:sym typeface="+mn-ea"/>
              </a:rPr>
              <a:t>target/ipdatabase-1.0-SNAPSHOT.jar </a:t>
            </a:r>
            <a:r>
              <a:rPr lang="zh-CN" altLang="en-US" b="1">
                <a:sym typeface="+mn-ea"/>
              </a:rPr>
              <a:t>-DgroupId</a:t>
            </a:r>
            <a:r>
              <a:rPr lang="zh-CN" altLang="en-US">
                <a:sym typeface="+mn-ea"/>
              </a:rPr>
              <a:t>=com.ggstar </a:t>
            </a:r>
            <a:r>
              <a:rPr lang="zh-CN" altLang="en-US" b="1">
                <a:sym typeface="+mn-ea"/>
              </a:rPr>
              <a:t>-DartifactId</a:t>
            </a:r>
            <a:r>
              <a:rPr lang="zh-CN" altLang="en-US">
                <a:sym typeface="+mn-ea"/>
              </a:rPr>
              <a:t>=ipdatabase </a:t>
            </a:r>
            <a:r>
              <a:rPr lang="zh-CN" altLang="en-US" b="1">
                <a:sym typeface="+mn-ea"/>
              </a:rPr>
              <a:t>-Dversion</a:t>
            </a:r>
            <a:r>
              <a:rPr lang="zh-CN" altLang="en-US">
                <a:sym typeface="+mn-ea"/>
              </a:rPr>
              <a:t>=1.0-SNAPSHOT </a:t>
            </a:r>
            <a:r>
              <a:rPr lang="zh-CN" altLang="en-US" b="1">
                <a:sym typeface="+mn-ea"/>
              </a:rPr>
              <a:t>-Dpackaging</a:t>
            </a:r>
            <a:r>
              <a:rPr lang="zh-CN" altLang="en-US">
                <a:sym typeface="+mn-ea"/>
              </a:rPr>
              <a:t>=jar</a:t>
            </a:r>
            <a:endParaRPr lang="zh-CN" altLang="en-US"/>
          </a:p>
          <a:p>
            <a:endParaRPr lang="zh-CN" altLang="en-US"/>
          </a:p>
          <a:p>
            <a:endParaRPr lang="zh-CN" altLang="en-US"/>
          </a:p>
          <a:p>
            <a:endParaRPr lang="zh-CN" altLang="en-US"/>
          </a:p>
          <a:p>
            <a:endParaRPr lang="zh-CN" altLang="en-US"/>
          </a:p>
          <a:p>
            <a:r>
              <a:rPr lang="zh-CN" altLang="en-US"/>
              <a:t>java.io.FileNotFoundException: </a:t>
            </a:r>
            <a:endParaRPr lang="zh-CN" altLang="en-US"/>
          </a:p>
          <a:p>
            <a:r>
              <a:rPr lang="zh-CN" altLang="en-US"/>
              <a:t>file:/Users/rocky/maven_repos/com/ggstar/ipdatabase/1.0/ipdatabase-1.0.jar!/ipRegion.xlsx (No such file or directory)</a:t>
            </a:r>
            <a:endParaRPr lang="zh-CN" altLang="en-US"/>
          </a:p>
          <a:p>
            <a:endParaRPr lang="zh-CN" altLang="en-US"/>
          </a:p>
          <a:p>
            <a:endParaRPr lang="zh-CN" altLang="en-US"/>
          </a:p>
          <a:p>
            <a:r>
              <a:rPr lang="zh-CN" altLang="en-US"/>
              <a:t>调优点：</a:t>
            </a:r>
            <a:endParaRPr lang="zh-CN" altLang="en-US"/>
          </a:p>
          <a:p>
            <a:r>
              <a:rPr lang="zh-CN" altLang="en-US"/>
              <a:t>1) 控制文件输出的大小： coalesce</a:t>
            </a:r>
            <a:endParaRPr lang="zh-CN" altLang="en-US"/>
          </a:p>
          <a:p>
            <a:r>
              <a:rPr lang="zh-CN" altLang="en-US"/>
              <a:t>2) 分区字段的数据类型调整：spark.sql.sources.partitionColumnTypeInference.enabled</a:t>
            </a:r>
            <a:endParaRPr lang="zh-CN" altLang="en-US"/>
          </a:p>
          <a:p>
            <a:r>
              <a:rPr lang="zh-CN" altLang="en-US"/>
              <a:t>3) 批量插入数据库数据，提交使用batch操作</a:t>
            </a:r>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数据可视化：一副图片最伟大的价值莫过于它能够使得我们实际看到的比我们期望看到的内容更加丰富</a:t>
            </a:r>
            <a:endParaRPr lang="zh-CN" altLang="en-US"/>
          </a:p>
          <a:p>
            <a:endParaRPr lang="zh-CN" altLang="en-US"/>
          </a:p>
          <a:p>
            <a:r>
              <a:rPr lang="zh-CN" altLang="en-US"/>
              <a:t>常见的可视化框架</a:t>
            </a:r>
            <a:endParaRPr lang="zh-CN" altLang="en-US"/>
          </a:p>
          <a:p>
            <a:r>
              <a:rPr lang="zh-CN" altLang="en-US"/>
              <a:t>1）echarts</a:t>
            </a:r>
            <a:endParaRPr lang="zh-CN" altLang="en-US"/>
          </a:p>
          <a:p>
            <a:r>
              <a:rPr lang="zh-CN" altLang="en-US"/>
              <a:t>2）highcharts</a:t>
            </a:r>
            <a:endParaRPr lang="zh-CN" altLang="en-US"/>
          </a:p>
          <a:p>
            <a:r>
              <a:rPr lang="zh-CN" altLang="en-US"/>
              <a:t>3）D3.js</a:t>
            </a:r>
            <a:endParaRPr lang="zh-CN" altLang="en-US"/>
          </a:p>
          <a:p>
            <a:r>
              <a:rPr lang="zh-CN" altLang="en-US"/>
              <a:t>4）HUE </a:t>
            </a:r>
            <a:endParaRPr lang="zh-CN" altLang="en-US"/>
          </a:p>
          <a:p>
            <a:r>
              <a:rPr lang="zh-CN" altLang="en-US"/>
              <a:t>5）Zeppelin</a:t>
            </a:r>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ea typeface="宋体" panose="02010600030101010101" pitchFamily="2" charset="-122"/>
              </a:rPr>
              <a:t>下载：</a:t>
            </a:r>
            <a:endParaRPr lang="en-US" altLang="zh-CN"/>
          </a:p>
          <a:p>
            <a:endParaRPr lang="en-US" altLang="zh-CN"/>
          </a:p>
          <a:p>
            <a:r>
              <a:rPr lang="en-US" altLang="zh-CN"/>
              <a:t>wget https://archive.apache.org/dist/zeppelin/zeppelin-0.7.1/zeppelin-0.7.1-bin-all.tgz</a:t>
            </a:r>
            <a:endParaRPr lang="en-US" altLang="zh-CN"/>
          </a:p>
          <a:p>
            <a:endParaRPr lang="en-US" altLang="zh-CN"/>
          </a:p>
          <a:p>
            <a:r>
              <a:rPr lang="zh-CN" altLang="en-US">
                <a:ea typeface="宋体" panose="02010600030101010101" pitchFamily="2" charset="-122"/>
              </a:rPr>
              <a:t>解压：</a:t>
            </a:r>
            <a:endParaRPr lang="en-US" altLang="zh-CN"/>
          </a:p>
          <a:p>
            <a:r>
              <a:rPr lang="en-US" altLang="zh-CN"/>
              <a:t>tar -zxvf zeppelin-0.7.1-bin-all.tgz -C ~/app/</a:t>
            </a:r>
            <a:endParaRPr lang="en-US" altLang="zh-CN"/>
          </a:p>
          <a:p>
            <a:endParaRPr lang="en-US" altLang="zh-CN"/>
          </a:p>
          <a:p>
            <a:r>
              <a:rPr lang="zh-CN" altLang="en-US">
                <a:ea typeface="宋体" panose="02010600030101010101" pitchFamily="2" charset="-122"/>
              </a:rPr>
              <a:t>启动：</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./zeppelin-daemon.sh start</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权限配置文件：</a:t>
            </a:r>
            <a:endParaRPr lang="zh-CN" altLang="en-US"/>
          </a:p>
          <a:p>
            <a:endParaRPr lang="zh-CN" altLang="en-US"/>
          </a:p>
          <a:p>
            <a:r>
              <a:rPr lang="zh-CN" altLang="en-US"/>
              <a:t>/home/hadoop/app/zeppelin-0.7.1-bin-all/conf</a:t>
            </a:r>
            <a:r>
              <a:rPr lang="en-US" altLang="zh-CN"/>
              <a:t>/shiro.ini.template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在Spark中，支持4种运行模式：</a:t>
            </a:r>
            <a:endParaRPr lang="zh-CN" altLang="en-US"/>
          </a:p>
          <a:p>
            <a:r>
              <a:rPr lang="zh-CN" altLang="en-US"/>
              <a:t>1）Local：开发时使用</a:t>
            </a:r>
            <a:endParaRPr lang="zh-CN" altLang="en-US"/>
          </a:p>
          <a:p>
            <a:r>
              <a:rPr lang="zh-CN" altLang="en-US"/>
              <a:t>2）Standalone： 是Spark自带的，如果一个集群是Standalone的话，那么就需要在多台机器上同时部署Spark环境</a:t>
            </a:r>
            <a:endParaRPr lang="zh-CN" altLang="en-US"/>
          </a:p>
          <a:p>
            <a:r>
              <a:rPr lang="zh-CN" altLang="en-US"/>
              <a:t>3）YARN：建议大家在生产上使用该模式，统一使用YARN进行整个集群作业(MR、Spark)的资源调度</a:t>
            </a:r>
            <a:endParaRPr lang="zh-CN" altLang="en-US"/>
          </a:p>
          <a:p>
            <a:r>
              <a:rPr lang="zh-CN" altLang="en-US"/>
              <a:t>4）Mesos</a:t>
            </a:r>
            <a:endParaRPr lang="zh-CN" altLang="en-US"/>
          </a:p>
          <a:p>
            <a:endParaRPr lang="zh-CN" altLang="en-US"/>
          </a:p>
          <a:p>
            <a:r>
              <a:rPr lang="zh-CN" altLang="en-US"/>
              <a:t>不管使用什么模式，Spark应用程序的代码是一模一样的，只需要在提交的时候通过--master参数来指定我们的运行模式即可</a:t>
            </a:r>
            <a:endParaRPr lang="zh-CN" altLang="en-US"/>
          </a:p>
          <a:p>
            <a:endParaRPr lang="zh-CN" altLang="en-US"/>
          </a:p>
          <a:p>
            <a:r>
              <a:rPr lang="zh-CN" altLang="en-US"/>
              <a:t>Client</a:t>
            </a:r>
            <a:endParaRPr lang="zh-CN" altLang="en-US"/>
          </a:p>
          <a:p>
            <a:r>
              <a:rPr lang="zh-CN" altLang="en-US"/>
              <a:t>	Driver运行在Client端(提交Spark作业的机器)</a:t>
            </a:r>
            <a:endParaRPr lang="zh-CN" altLang="en-US"/>
          </a:p>
          <a:p>
            <a:r>
              <a:rPr lang="zh-CN" altLang="en-US"/>
              <a:t>	Client会和请求到的Container进行通信来完成作业的调度和执行，Client是不能退出的</a:t>
            </a:r>
            <a:endParaRPr lang="zh-CN" altLang="en-US"/>
          </a:p>
          <a:p>
            <a:r>
              <a:rPr lang="zh-CN" altLang="en-US"/>
              <a:t>	日志信息会在控制台输出：便于我们测试</a:t>
            </a:r>
            <a:endParaRPr lang="zh-CN" altLang="en-US"/>
          </a:p>
          <a:p>
            <a:endParaRPr lang="zh-CN" altLang="en-US"/>
          </a:p>
          <a:p>
            <a:r>
              <a:rPr lang="zh-CN" altLang="en-US"/>
              <a:t>Cluster</a:t>
            </a:r>
            <a:endParaRPr lang="zh-CN" altLang="en-US"/>
          </a:p>
          <a:p>
            <a:r>
              <a:rPr lang="zh-CN" altLang="en-US"/>
              <a:t>	Driver运行在ApplicationMaster中</a:t>
            </a:r>
            <a:endParaRPr lang="zh-CN" altLang="en-US"/>
          </a:p>
          <a:p>
            <a:r>
              <a:rPr lang="zh-CN" altLang="en-US"/>
              <a:t>	Client只要提交完作业之后就可以关掉，因为作业已经在YARN上运行了</a:t>
            </a:r>
            <a:endParaRPr lang="zh-CN" altLang="en-US"/>
          </a:p>
          <a:p>
            <a:r>
              <a:rPr lang="zh-CN" altLang="en-US"/>
              <a:t>	日志是在终端看不到的，因为日志是在Driver上，只能通过yarn logs -applicationIdapplication_id</a:t>
            </a:r>
            <a:endParaRPr lang="zh-CN" altLang="en-US"/>
          </a:p>
          <a:p>
            <a:endParaRPr lang="zh-CN" altLang="en-US"/>
          </a:p>
          <a:p>
            <a:endParaRPr lang="zh-CN" altLang="en-US"/>
          </a:p>
          <a:p>
            <a:r>
              <a:rPr lang="zh-CN" altLang="en-US"/>
              <a:t>./bin/spark-submit \</a:t>
            </a:r>
            <a:endParaRPr lang="zh-CN" altLang="en-US"/>
          </a:p>
          <a:p>
            <a:r>
              <a:rPr lang="zh-CN" altLang="en-US"/>
              <a:t>--class org.apache.spark.examples.SparkPi \</a:t>
            </a:r>
            <a:endParaRPr lang="zh-CN" altLang="en-US"/>
          </a:p>
          <a:p>
            <a:r>
              <a:rPr lang="zh-CN" altLang="en-US"/>
              <a:t>--master yarn \</a:t>
            </a:r>
            <a:endParaRPr lang="zh-CN" altLang="en-US"/>
          </a:p>
          <a:p>
            <a:r>
              <a:rPr lang="zh-CN" altLang="en-US"/>
              <a:t>--executor-memory 1G \</a:t>
            </a:r>
            <a:endParaRPr lang="zh-CN" altLang="en-US"/>
          </a:p>
          <a:p>
            <a:r>
              <a:rPr lang="zh-CN" altLang="en-US"/>
              <a:t>--num-executors 1 \</a:t>
            </a:r>
            <a:endParaRPr lang="zh-CN" altLang="en-US"/>
          </a:p>
          <a:p>
            <a:r>
              <a:rPr lang="zh-CN" altLang="en-US"/>
              <a:t>/home/hadoop/app/spark-2.1.0-bin-2.6.0-cdh5.7.0/examples/jars/spark-examples_2.11-2.1.0.jar \</a:t>
            </a:r>
            <a:endParaRPr lang="zh-CN" altLang="en-US"/>
          </a:p>
          <a:p>
            <a:r>
              <a:rPr lang="zh-CN" altLang="en-US"/>
              <a:t>4</a:t>
            </a:r>
            <a:endParaRPr lang="zh-CN" altLang="en-US"/>
          </a:p>
          <a:p>
            <a:endParaRPr lang="zh-CN" altLang="en-US"/>
          </a:p>
          <a:p>
            <a:endParaRPr lang="zh-CN" altLang="en-US"/>
          </a:p>
          <a:p>
            <a:r>
              <a:rPr lang="zh-CN" altLang="en-US"/>
              <a:t>此处的yarn就是我们的yarn client模式</a:t>
            </a:r>
            <a:endParaRPr lang="zh-CN" altLang="en-US"/>
          </a:p>
          <a:p>
            <a:r>
              <a:rPr lang="zh-CN" altLang="en-US"/>
              <a:t>如果是yarn cluster模式的话，yarn-cluster</a:t>
            </a:r>
            <a:endParaRPr lang="zh-CN" altLang="en-US"/>
          </a:p>
          <a:p>
            <a:endParaRPr lang="zh-CN" altLang="en-US"/>
          </a:p>
          <a:p>
            <a:endParaRPr lang="zh-CN" altLang="en-US"/>
          </a:p>
          <a:p>
            <a:r>
              <a:rPr lang="zh-CN" altLang="en-US"/>
              <a:t>Exception in thread "main" java.lang.Exception: When running with master 'yarn' either HADOOP_CONF_DIR or YARN_CONF_DIR must be set in the environment.</a:t>
            </a:r>
            <a:endParaRPr lang="zh-CN" altLang="en-US"/>
          </a:p>
          <a:p>
            <a:endParaRPr lang="zh-CN" altLang="en-US"/>
          </a:p>
          <a:p>
            <a:r>
              <a:rPr lang="zh-CN" altLang="en-US"/>
              <a:t>如果想运行在YARN之上，那么就必须要设置HADOOP_CONF_DIR或者是YARN_CONF_DIR</a:t>
            </a:r>
            <a:endParaRPr lang="zh-CN" altLang="en-US"/>
          </a:p>
          <a:p>
            <a:endParaRPr lang="zh-CN" altLang="en-US"/>
          </a:p>
          <a:p>
            <a:r>
              <a:rPr lang="zh-CN" altLang="en-US"/>
              <a:t>1） export HADOOP_CONF_DIR=/home/hadoop/app/hadoop-2.6.0-cdh5.7.0/etc/hadoop</a:t>
            </a:r>
            <a:endParaRPr lang="zh-CN" altLang="en-US"/>
          </a:p>
          <a:p>
            <a:r>
              <a:rPr lang="zh-CN" altLang="en-US"/>
              <a:t>2)   $SPARK_HOME/conf/spark-env.sh</a:t>
            </a:r>
            <a:endParaRPr lang="zh-CN" altLang="en-US"/>
          </a:p>
          <a:p>
            <a:endParaRPr lang="zh-CN" altLang="en-US"/>
          </a:p>
          <a:p>
            <a:endParaRPr lang="zh-CN" altLang="en-US"/>
          </a:p>
          <a:p>
            <a:r>
              <a:rPr lang="zh-CN" altLang="en-US"/>
              <a:t>./bin/spark-submit \</a:t>
            </a:r>
            <a:endParaRPr lang="zh-CN" altLang="en-US"/>
          </a:p>
          <a:p>
            <a:r>
              <a:rPr lang="zh-CN" altLang="en-US"/>
              <a:t>--class org.apache.spark.examples.SparkPi \</a:t>
            </a:r>
            <a:endParaRPr lang="zh-CN" altLang="en-US"/>
          </a:p>
          <a:p>
            <a:r>
              <a:rPr lang="zh-CN" altLang="en-US"/>
              <a:t>--master yarn-cluster \</a:t>
            </a:r>
            <a:endParaRPr lang="zh-CN" altLang="en-US"/>
          </a:p>
          <a:p>
            <a:r>
              <a:rPr lang="zh-CN" altLang="en-US"/>
              <a:t>--executor-memory 1G \</a:t>
            </a:r>
            <a:endParaRPr lang="zh-CN" altLang="en-US"/>
          </a:p>
          <a:p>
            <a:r>
              <a:rPr lang="zh-CN" altLang="en-US"/>
              <a:t>--num-executors 1 \</a:t>
            </a:r>
            <a:endParaRPr lang="zh-CN" altLang="en-US"/>
          </a:p>
          <a:p>
            <a:r>
              <a:rPr lang="zh-CN" altLang="en-US"/>
              <a:t>/home/hadoop/app/spark-2.1.0-bin-2.6.0-cdh5.7.0/examples/jars/spark-examples_2.11-2.1.0.jar \</a:t>
            </a:r>
            <a:endParaRPr lang="zh-CN" altLang="en-US"/>
          </a:p>
          <a:p>
            <a:r>
              <a:rPr lang="zh-CN" altLang="en-US"/>
              <a:t>4</a:t>
            </a:r>
            <a:endParaRPr lang="zh-CN" altLang="en-US"/>
          </a:p>
          <a:p>
            <a:endParaRPr lang="zh-CN" altLang="en-US"/>
          </a:p>
          <a:p>
            <a:endParaRPr lang="zh-CN" altLang="en-US"/>
          </a:p>
          <a:p>
            <a:r>
              <a:rPr lang="zh-CN" altLang="en-US"/>
              <a:t>yarn logs -applicationId application_1495632775836_0002</a:t>
            </a:r>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df</a:t>
            </a:r>
            <a:r>
              <a:rPr lang="zh-CN" altLang="en-US">
                <a:ea typeface="宋体" panose="02010600030101010101" pitchFamily="2" charset="-122"/>
              </a:rPr>
              <a:t>查看磁盘占用</a:t>
            </a:r>
            <a:endParaRPr lang="zh-CN" altLang="en-US">
              <a:ea typeface="宋体" panose="02010600030101010101" pitchFamily="2" charset="-122"/>
            </a:endParaRPr>
          </a:p>
          <a:p>
            <a:r>
              <a:rPr lang="en-US" altLang="zh-CN">
                <a:ea typeface="宋体" panose="02010600030101010101" pitchFamily="2" charset="-122"/>
              </a:rPr>
              <a:t>df -h</a:t>
            </a:r>
            <a:endParaRPr lang="zh-CN" altLang="en-US"/>
          </a:p>
          <a:p>
            <a:endParaRPr lang="zh-CN" altLang="en-US"/>
          </a:p>
          <a:p>
            <a:r>
              <a:rPr lang="zh-CN" altLang="en-US"/>
              <a:t> cat /etc/fstab</a:t>
            </a:r>
            <a:endParaRPr lang="zh-CN" altLang="en-US"/>
          </a:p>
          <a:p>
            <a:endParaRPr lang="zh-CN" altLang="en-US"/>
          </a:p>
          <a:p>
            <a:r>
              <a:rPr lang="zh-CN" altLang="en-US"/>
              <a:t>修改/etc/fstab文件</a:t>
            </a:r>
            <a:endParaRPr lang="zh-CN" altLang="en-US"/>
          </a:p>
          <a:p>
            <a:r>
              <a:rPr lang="zh-CN" altLang="en-US"/>
              <a:t>为什么要加上这一步呢？系统在启动时会根据这个文件自动加载硬盘sda2。没有这一步的话，可能系统启动会失败，提示你“ hub_port_status failed (err=-110)”。即使能正常启动的话，想使用sda2的话，还需要手动加载。所以，最好修改下这个系统默认配置文件。</a:t>
            </a:r>
            <a:endParaRPr lang="zh-CN" altLang="en-US"/>
          </a:p>
          <a:p>
            <a:endParaRPr lang="zh-CN" altLang="en-US"/>
          </a:p>
          <a:p>
            <a:r>
              <a:rPr lang="zh-CN" altLang="en-US"/>
              <a:t>在“/etc/fstab”的最后边加入如下内容并保存。</a:t>
            </a:r>
            <a:endParaRPr lang="zh-CN" altLang="en-US"/>
          </a:p>
          <a:p>
            <a:r>
              <a:rPr lang="zh-CN" altLang="en-US"/>
              <a:t>/dev/sda2 /workspace ext3 defaults 1 1</a:t>
            </a:r>
            <a:endParaRPr lang="zh-CN" altLang="en-US"/>
          </a:p>
          <a:p>
            <a:r>
              <a:rPr lang="zh-CN" altLang="en-US"/>
              <a:t>8、重启系统    </a:t>
            </a:r>
            <a:endParaRPr lang="zh-CN" altLang="en-US"/>
          </a:p>
          <a:p>
            <a:r>
              <a:rPr lang="zh-CN" altLang="en-US"/>
              <a:t>#reboot</a:t>
            </a:r>
            <a:endParaRPr lang="zh-CN" altLang="en-US"/>
          </a:p>
          <a:p>
            <a:endParaRPr lang="zh-CN" altLang="en-US"/>
          </a:p>
          <a:p>
            <a:endParaRPr lang="zh-CN" altLang="en-US"/>
          </a:p>
          <a:p>
            <a:endParaRPr lang="zh-CN" altLang="en-US"/>
          </a:p>
          <a:p>
            <a:r>
              <a:rPr lang="en-US" altLang="zh-CN"/>
              <a:t>1</a:t>
            </a:r>
            <a:r>
              <a:rPr lang="zh-CN" altLang="en-US">
                <a:ea typeface="宋体" panose="02010600030101010101" pitchFamily="2" charset="-122"/>
              </a:rPr>
              <a:t>、</a:t>
            </a:r>
            <a:r>
              <a:rPr lang="zh-CN" altLang="en-US"/>
              <a:t>修改虚拟机内存：大小</a:t>
            </a:r>
            <a:endParaRPr lang="zh-CN" altLang="en-US"/>
          </a:p>
          <a:p>
            <a:r>
              <a:rPr lang="en-US" altLang="zh-CN"/>
              <a:t>2</a:t>
            </a:r>
            <a:r>
              <a:rPr lang="zh-CN" altLang="en-US">
                <a:ea typeface="宋体" panose="02010600030101010101" pitchFamily="2" charset="-122"/>
              </a:rPr>
              <a:t>、</a:t>
            </a:r>
            <a:r>
              <a:rPr lang="zh-CN" altLang="en-US"/>
              <a:t>删除多余文件：</a:t>
            </a:r>
            <a:r>
              <a:rPr lang="en-US" altLang="zh-CN"/>
              <a:t>rm -rf 5G</a:t>
            </a:r>
            <a:r>
              <a:rPr lang="zh-CN" altLang="en-US">
                <a:ea typeface="宋体" panose="02010600030101010101" pitchFamily="2" charset="-122"/>
              </a:rPr>
              <a:t>的日志目录</a:t>
            </a:r>
            <a:endParaRPr lang="zh-CN" altLang="en-US">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打包时要注意，pom.xml中需要添加如下plugin</a:t>
            </a:r>
            <a:endParaRPr lang="zh-CN" altLang="en-US"/>
          </a:p>
          <a:p>
            <a:r>
              <a:rPr lang="zh-CN" altLang="en-US"/>
              <a:t>&lt;plugin&gt;</a:t>
            </a:r>
            <a:endParaRPr lang="zh-CN" altLang="en-US"/>
          </a:p>
          <a:p>
            <a:r>
              <a:rPr lang="zh-CN" altLang="en-US"/>
              <a:t>    &lt;artifactId&gt;maven-assembly-plugin&lt;/artifactId&gt;</a:t>
            </a:r>
            <a:endParaRPr lang="zh-CN" altLang="en-US"/>
          </a:p>
          <a:p>
            <a:r>
              <a:rPr lang="zh-CN" altLang="en-US"/>
              <a:t>    &lt;configuration&gt;</a:t>
            </a:r>
            <a:endParaRPr lang="zh-CN" altLang="en-US"/>
          </a:p>
          <a:p>
            <a:r>
              <a:rPr lang="zh-CN" altLang="en-US"/>
              <a:t>        &lt;archive&gt;</a:t>
            </a:r>
            <a:endParaRPr lang="zh-CN" altLang="en-US"/>
          </a:p>
          <a:p>
            <a:r>
              <a:rPr lang="zh-CN" altLang="en-US"/>
              <a:t>            &lt;manifest&gt;</a:t>
            </a:r>
            <a:endParaRPr lang="zh-CN" altLang="en-US"/>
          </a:p>
          <a:p>
            <a:r>
              <a:rPr lang="zh-CN" altLang="en-US"/>
              <a:t>                &lt;mainClass&gt;&lt;/mainClass&gt;</a:t>
            </a:r>
            <a:endParaRPr lang="zh-CN" altLang="en-US"/>
          </a:p>
          <a:p>
            <a:r>
              <a:rPr lang="zh-CN" altLang="en-US"/>
              <a:t>            &lt;/manifest&gt;</a:t>
            </a:r>
            <a:endParaRPr lang="zh-CN" altLang="en-US"/>
          </a:p>
          <a:p>
            <a:r>
              <a:rPr lang="zh-CN" altLang="en-US"/>
              <a:t>        &lt;/archive&gt;</a:t>
            </a:r>
            <a:endParaRPr lang="zh-CN" altLang="en-US"/>
          </a:p>
          <a:p>
            <a:r>
              <a:rPr lang="zh-CN" altLang="en-US"/>
              <a:t>        &lt;descriptorRefs&gt;</a:t>
            </a:r>
            <a:endParaRPr lang="zh-CN" altLang="en-US"/>
          </a:p>
          <a:p>
            <a:r>
              <a:rPr lang="zh-CN" altLang="en-US"/>
              <a:t>            &lt;descriptorRef&gt;jar-with-dependencies&lt;/descriptorRef&gt;</a:t>
            </a:r>
            <a:endParaRPr lang="zh-CN" altLang="en-US"/>
          </a:p>
          <a:p>
            <a:r>
              <a:rPr lang="zh-CN" altLang="en-US"/>
              <a:t>        &lt;/descriptorRefs&gt;</a:t>
            </a:r>
            <a:endParaRPr lang="zh-CN" altLang="en-US"/>
          </a:p>
          <a:p>
            <a:r>
              <a:rPr lang="zh-CN" altLang="en-US"/>
              <a:t>    &lt;/configuration&gt;</a:t>
            </a:r>
            <a:endParaRPr lang="zh-CN" altLang="en-US"/>
          </a:p>
          <a:p>
            <a:r>
              <a:rPr lang="zh-CN" altLang="en-US"/>
              <a:t>&lt;/plugin&gt;</a:t>
            </a:r>
            <a:endParaRPr lang="zh-CN" altLang="en-US"/>
          </a:p>
          <a:p>
            <a:endParaRPr lang="zh-CN" altLang="en-US"/>
          </a:p>
          <a:p>
            <a:r>
              <a:rPr lang="zh-CN" altLang="en-US" b="1"/>
              <a:t>mvn assembly:assembly</a:t>
            </a:r>
            <a:endParaRPr lang="zh-CN" altLang="en-US"/>
          </a:p>
          <a:p>
            <a:endParaRPr lang="zh-CN" altLang="en-US"/>
          </a:p>
          <a:p>
            <a:endParaRPr lang="zh-CN" altLang="en-US"/>
          </a:p>
          <a:p>
            <a:endParaRPr lang="zh-CN" altLang="en-US"/>
          </a:p>
          <a:p>
            <a:r>
              <a:rPr lang="zh-CN" altLang="en-US"/>
              <a:t>./bin/spark-submit \</a:t>
            </a:r>
            <a:endParaRPr lang="zh-CN" altLang="en-US"/>
          </a:p>
          <a:p>
            <a:r>
              <a:rPr lang="zh-CN" altLang="en-US"/>
              <a:t>--class com.imooc.log.SparkStatCleanJobYARN \</a:t>
            </a:r>
            <a:endParaRPr lang="zh-CN" altLang="en-US"/>
          </a:p>
          <a:p>
            <a:r>
              <a:rPr lang="zh-CN" altLang="en-US"/>
              <a:t>--name SparkStatCleanJobYARN \</a:t>
            </a:r>
            <a:endParaRPr lang="zh-CN" altLang="en-US"/>
          </a:p>
          <a:p>
            <a:r>
              <a:rPr lang="zh-CN" altLang="en-US"/>
              <a:t>--master yarn \</a:t>
            </a:r>
            <a:endParaRPr lang="zh-CN" altLang="en-US"/>
          </a:p>
          <a:p>
            <a:r>
              <a:rPr lang="zh-CN" altLang="en-US"/>
              <a:t>--executor-memory 1G \</a:t>
            </a:r>
            <a:endParaRPr lang="zh-CN" altLang="en-US"/>
          </a:p>
          <a:p>
            <a:r>
              <a:rPr lang="zh-CN" altLang="en-US"/>
              <a:t>--num-executors 1 \</a:t>
            </a:r>
            <a:endParaRPr lang="zh-CN" altLang="en-US"/>
          </a:p>
          <a:p>
            <a:r>
              <a:rPr lang="zh-CN" altLang="en-US"/>
              <a:t>--files /home/hadoop/lib/ipDatabase.csv,/home/hadoop/lib/ipRegion.xlsx \</a:t>
            </a:r>
            <a:endParaRPr lang="zh-CN" altLang="en-US"/>
          </a:p>
          <a:p>
            <a:r>
              <a:rPr lang="zh-CN" altLang="en-US"/>
              <a:t>/home/hadoop/lib/sql-1.0-jar-with-dependencies.jar \</a:t>
            </a:r>
            <a:endParaRPr lang="zh-CN" altLang="en-US"/>
          </a:p>
          <a:p>
            <a:r>
              <a:rPr lang="zh-CN" altLang="en-US"/>
              <a:t>hdfs://hadoop001:8020/imooc/input/* hdfs://hadoop001:8020/imooc/clean</a:t>
            </a:r>
            <a:endParaRPr lang="zh-CN" altLang="en-US"/>
          </a:p>
          <a:p>
            <a:endParaRPr lang="zh-CN" altLang="en-US"/>
          </a:p>
          <a:p>
            <a:r>
              <a:rPr lang="zh-CN" altLang="en-US"/>
              <a:t>注意：--files在spark中的使用</a:t>
            </a:r>
            <a:endParaRPr lang="zh-CN" altLang="en-US"/>
          </a:p>
          <a:p>
            <a:endParaRPr lang="zh-CN" altLang="en-US"/>
          </a:p>
          <a:p>
            <a:r>
              <a:rPr lang="zh-CN" altLang="en-US"/>
              <a:t>通过</a:t>
            </a:r>
            <a:r>
              <a:rPr lang="en-US" altLang="zh-CN"/>
              <a:t>spark-shell</a:t>
            </a:r>
            <a:r>
              <a:rPr lang="zh-CN" altLang="en-US">
                <a:ea typeface="宋体" panose="02010600030101010101" pitchFamily="2" charset="-122"/>
              </a:rPr>
              <a:t>检查是否生成文件成功（指到上一成分区目录（</a:t>
            </a:r>
            <a:r>
              <a:rPr lang="zh-CN" altLang="en-US">
                <a:sym typeface="+mn-ea"/>
              </a:rPr>
              <a:t>day=20170511 是分区目录，本案例就一级分区目录）</a:t>
            </a:r>
            <a:r>
              <a:rPr lang="zh-CN" altLang="en-US">
                <a:ea typeface="宋体" panose="02010600030101010101" pitchFamily="2" charset="-122"/>
              </a:rPr>
              <a:t>）：</a:t>
            </a:r>
            <a:endParaRPr lang="zh-CN" altLang="en-US">
              <a:ea typeface="宋体" panose="02010600030101010101" pitchFamily="2" charset="-122"/>
            </a:endParaRPr>
          </a:p>
          <a:p>
            <a:endParaRPr lang="zh-CN" altLang="en-US"/>
          </a:p>
          <a:p>
            <a:r>
              <a:rPr lang="zh-CN" altLang="en-US"/>
              <a:t>spark.read.format("parquet").load("</a:t>
            </a:r>
            <a:r>
              <a:rPr lang="zh-CN" altLang="en-US" b="1"/>
              <a:t>hdfs://hadoop001:8020</a:t>
            </a:r>
            <a:r>
              <a:rPr lang="zh-CN" altLang="en-US">
                <a:sym typeface="+mn-ea"/>
              </a:rPr>
              <a:t>/imooc/clean/day=20170511/part-00000-e9dacd10-8c6e-4bda-8c9a-b8e1c0049abf.snappy.parquet</a:t>
            </a:r>
            <a:r>
              <a:rPr lang="zh-CN" altLang="en-US"/>
              <a:t>").show(false)</a:t>
            </a:r>
            <a:endParaRPr lang="zh-CN" altLang="en-US"/>
          </a:p>
          <a:p>
            <a:endParaRPr lang="zh-CN" altLang="en-US"/>
          </a:p>
          <a:p>
            <a:r>
              <a:rPr lang="zh-CN" altLang="en-US"/>
              <a:t>或者</a:t>
            </a:r>
            <a:endParaRPr lang="zh-CN" altLang="en-US"/>
          </a:p>
          <a:p>
            <a:endParaRPr lang="zh-CN" altLang="en-US"/>
          </a:p>
          <a:p>
            <a:r>
              <a:rPr lang="zh-CN" altLang="en-US"/>
              <a:t> spark.read.format("parquet").load("hdfs://hadoop001:8020/imooc/clean/").show(false)</a:t>
            </a:r>
            <a:endParaRPr lang="zh-CN" altLang="en-US"/>
          </a:p>
          <a:p>
            <a:endParaRPr lang="zh-CN" altLang="en-US"/>
          </a:p>
          <a:p>
            <a:endParaRPr lang="zh-CN" altLang="en-US"/>
          </a:p>
          <a:p>
            <a:r>
              <a:rPr lang="zh-CN" altLang="en-US"/>
              <a:t>./bin/spark-submit \</a:t>
            </a:r>
            <a:endParaRPr lang="zh-CN" altLang="en-US"/>
          </a:p>
          <a:p>
            <a:r>
              <a:rPr lang="zh-CN" altLang="en-US"/>
              <a:t>--class com.imooc.log.TopNStatJobYARN \</a:t>
            </a:r>
            <a:endParaRPr lang="zh-CN" altLang="en-US"/>
          </a:p>
          <a:p>
            <a:r>
              <a:rPr lang="zh-CN" altLang="en-US"/>
              <a:t>--name TopNStatJobYARN \</a:t>
            </a:r>
            <a:endParaRPr lang="zh-CN" altLang="en-US"/>
          </a:p>
          <a:p>
            <a:r>
              <a:rPr lang="zh-CN" altLang="en-US"/>
              <a:t>--master yarn \</a:t>
            </a:r>
            <a:endParaRPr lang="zh-CN" altLang="en-US"/>
          </a:p>
          <a:p>
            <a:r>
              <a:rPr lang="zh-CN" altLang="en-US"/>
              <a:t>--executor-memory 1G \</a:t>
            </a:r>
            <a:endParaRPr lang="zh-CN" altLang="en-US"/>
          </a:p>
          <a:p>
            <a:r>
              <a:rPr lang="zh-CN" altLang="en-US"/>
              <a:t>--num-executors 1 \</a:t>
            </a:r>
            <a:endParaRPr lang="zh-CN" altLang="en-US"/>
          </a:p>
          <a:p>
            <a:r>
              <a:rPr lang="zh-CN" altLang="en-US"/>
              <a:t>/home/hadoop/lib/sql-1.0-jar-with-dependencies.jar \</a:t>
            </a:r>
            <a:endParaRPr lang="zh-CN" altLang="en-US"/>
          </a:p>
          <a:p>
            <a:r>
              <a:rPr lang="zh-CN" altLang="en-US"/>
              <a:t>hdfs://hadoop001:8020/imooc/clean 20170511 </a:t>
            </a:r>
            <a:endParaRPr lang="zh-CN" altLang="en-US"/>
          </a:p>
          <a:p>
            <a:endParaRPr lang="zh-CN" altLang="en-US"/>
          </a:p>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sprak </a:t>
            </a:r>
            <a:r>
              <a:rPr lang="zh-CN" altLang="en-US">
                <a:ea typeface="宋体" panose="02010600030101010101" pitchFamily="2" charset="-122"/>
              </a:rPr>
              <a:t>提交</a:t>
            </a:r>
            <a:r>
              <a:rPr lang="en-US" altLang="zh-CN">
                <a:ea typeface="宋体" panose="02010600030101010101" pitchFamily="2" charset="-122"/>
              </a:rPr>
              <a:t>yarn</a:t>
            </a:r>
            <a:r>
              <a:rPr lang="zh-CN" altLang="en-US">
                <a:ea typeface="宋体" panose="02010600030101010101" pitchFamily="2" charset="-122"/>
              </a:rPr>
              <a:t>集群存在的</a:t>
            </a:r>
            <a:r>
              <a:rPr lang="zh-CN" altLang="en-US"/>
              <a:t>异常：</a:t>
            </a:r>
            <a:endParaRPr lang="zh-CN" altLang="en-US"/>
          </a:p>
          <a:p>
            <a:endParaRPr lang="zh-CN" altLang="en-US"/>
          </a:p>
          <a:p>
            <a:r>
              <a:rPr lang="zh-CN" altLang="en-US">
                <a:sym typeface="+mn-ea"/>
              </a:rPr>
              <a:t> Failed to cleanup staging dir hdfs://hadoop001:8020/user/hadoop/.sparkStaging/application_1543923029421_0001</a:t>
            </a:r>
            <a:br>
              <a:rPr lang="zh-CN" altLang="en-US">
                <a:sym typeface="+mn-ea"/>
              </a:rPr>
            </a:br>
            <a:r>
              <a:rPr lang="zh-CN" altLang="en-US">
                <a:sym typeface="+mn-ea"/>
              </a:rPr>
              <a:t>org.apache.hadoop.ipc.RemoteException(org.apache.hadoop.hdfs.server.namenode.SafeModeException): </a:t>
            </a:r>
            <a:r>
              <a:rPr lang="zh-CN" altLang="en-US" b="1">
                <a:sym typeface="+mn-ea"/>
              </a:rPr>
              <a:t>Cannot delete /user/hadoop/.sparkStaging/application_1543923029421_0001. Name node is in safe mode.</a:t>
            </a:r>
            <a:br>
              <a:rPr lang="zh-CN" altLang="en-US" b="1">
                <a:sym typeface="+mn-ea"/>
              </a:rPr>
            </a:br>
            <a:r>
              <a:rPr lang="zh-CN" altLang="en-US">
                <a:sym typeface="+mn-ea"/>
              </a:rPr>
              <a:t>The reported blocks 0 needs additional 1246 blocks to reach the threshold 0.9990 of total blocks 1247.</a:t>
            </a:r>
            <a:br>
              <a:rPr lang="zh-CN" altLang="en-US">
                <a:sym typeface="+mn-ea"/>
              </a:rPr>
            </a:br>
            <a:r>
              <a:rPr lang="zh-CN" altLang="en-US">
                <a:sym typeface="+mn-ea"/>
              </a:rPr>
              <a:t>The number of live datanodes 0 has reached the minimum number 0. Safe mode will be turned off automatically once the thresholds have been reached.</a:t>
            </a:r>
            <a:endParaRPr lang="zh-CN" altLang="en-US"/>
          </a:p>
          <a:p>
            <a:endParaRPr lang="zh-CN" altLang="en-US"/>
          </a:p>
          <a:p>
            <a:endParaRPr lang="zh-CN" altLang="en-US"/>
          </a:p>
          <a:p>
            <a:r>
              <a:rPr lang="zh-CN" altLang="en-US"/>
              <a:t> hadoop退出安全模式Name node is in safe mode</a:t>
            </a:r>
            <a:endParaRPr lang="zh-CN" altLang="en-US"/>
          </a:p>
          <a:p>
            <a:r>
              <a:rPr lang="zh-CN" altLang="en-US"/>
              <a:t>在使用 hdfs 的时候出现如下错误：</a:t>
            </a:r>
            <a:endParaRPr lang="zh-CN" altLang="en-US"/>
          </a:p>
          <a:p>
            <a:r>
              <a:rPr lang="zh-CN" altLang="en-US"/>
              <a:t>18/01/12 09:04:34 INFO fs.TrashPolicyDefault: Namenode trash configuration: Deletion interval = 0 minutes, Emptier interval = 0 minutes.</a:t>
            </a:r>
            <a:endParaRPr lang="zh-CN" altLang="en-US"/>
          </a:p>
          <a:p>
            <a:r>
              <a:rPr lang="zh-CN" altLang="en-US"/>
              <a:t>rm: Cannot delete /spark/data/netflow/201801120325.txt. Name node is in safe mode.</a:t>
            </a:r>
            <a:endParaRPr lang="zh-CN" altLang="en-US"/>
          </a:p>
          <a:p>
            <a:endParaRPr lang="zh-CN" altLang="en-US"/>
          </a:p>
          <a:p>
            <a:r>
              <a:rPr lang="zh-CN" altLang="en-US"/>
              <a:t>hadoop 处于安全模式，所以需要退出安全模式，一般以如下方法可以解决：</a:t>
            </a:r>
            <a:endParaRPr lang="zh-CN" altLang="en-US"/>
          </a:p>
          <a:p>
            <a:r>
              <a:rPr lang="zh-CN" altLang="en-US"/>
              <a:t>hadoop dfsadmin -safemode leave</a:t>
            </a:r>
            <a:endParaRPr lang="zh-CN" altLang="en-US"/>
          </a:p>
          <a:p>
            <a:endParaRPr lang="zh-CN" altLang="en-US"/>
          </a:p>
          <a:p>
            <a:r>
              <a:rPr lang="zh-CN" altLang="en-US"/>
              <a:t>实在不行还可以用如下方式：</a:t>
            </a:r>
            <a:endParaRPr lang="zh-CN" altLang="en-US"/>
          </a:p>
          <a:p>
            <a:r>
              <a:rPr lang="zh-CN" altLang="en-US"/>
              <a:t>hdfs dfsadmin -safemode leave</a:t>
            </a:r>
            <a:endParaRPr lang="zh-CN" altLang="en-US"/>
          </a:p>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sym typeface="+mn-ea"/>
              </a:rPr>
              <a:t>调整并行度</a:t>
            </a:r>
            <a:endParaRPr lang="zh-CN" altLang="en-US"/>
          </a:p>
          <a:p>
            <a:r>
              <a:rPr lang="zh-CN" altLang="en-US">
                <a:sym typeface="+mn-ea"/>
              </a:rPr>
              <a:t>./bin/spark-submit \</a:t>
            </a:r>
            <a:endParaRPr lang="zh-CN" altLang="en-US"/>
          </a:p>
          <a:p>
            <a:r>
              <a:rPr lang="zh-CN" altLang="en-US">
                <a:sym typeface="+mn-ea"/>
              </a:rPr>
              <a:t>--class com.imooc.log.TopNStatJobYARN \</a:t>
            </a:r>
            <a:endParaRPr lang="zh-CN" altLang="en-US"/>
          </a:p>
          <a:p>
            <a:r>
              <a:rPr lang="zh-CN" altLang="en-US">
                <a:sym typeface="+mn-ea"/>
              </a:rPr>
              <a:t>--name TopNStatJobYARN \</a:t>
            </a:r>
            <a:endParaRPr lang="zh-CN" altLang="en-US"/>
          </a:p>
          <a:p>
            <a:r>
              <a:rPr lang="zh-CN" altLang="en-US">
                <a:sym typeface="+mn-ea"/>
              </a:rPr>
              <a:t>--master yarn \</a:t>
            </a:r>
            <a:endParaRPr lang="zh-CN" altLang="en-US"/>
          </a:p>
          <a:p>
            <a:r>
              <a:rPr lang="zh-CN" altLang="en-US">
                <a:sym typeface="+mn-ea"/>
              </a:rPr>
              <a:t>--executor-memory 1G \</a:t>
            </a:r>
            <a:endParaRPr lang="zh-CN" altLang="en-US"/>
          </a:p>
          <a:p>
            <a:r>
              <a:rPr lang="zh-CN" altLang="en-US">
                <a:sym typeface="+mn-ea"/>
              </a:rPr>
              <a:t>--num-executors 1 \</a:t>
            </a:r>
            <a:endParaRPr lang="zh-CN" altLang="en-US"/>
          </a:p>
          <a:p>
            <a:r>
              <a:rPr lang="zh-CN" altLang="en-US" b="1">
                <a:sym typeface="+mn-ea"/>
              </a:rPr>
              <a:t>--conf spark.sql.shuffle.partitions=100 \</a:t>
            </a:r>
            <a:endParaRPr lang="zh-CN" altLang="en-US"/>
          </a:p>
          <a:p>
            <a:r>
              <a:rPr lang="zh-CN" altLang="en-US">
                <a:sym typeface="+mn-ea"/>
              </a:rPr>
              <a:t>/home/hadoop/lib/sql-1.0-jar-with-dependencies.jar \</a:t>
            </a:r>
            <a:endParaRPr lang="zh-CN" altLang="en-US"/>
          </a:p>
          <a:p>
            <a:r>
              <a:rPr lang="zh-CN" altLang="en-US">
                <a:sym typeface="+mn-ea"/>
              </a:rPr>
              <a:t>hdfs://hadoop001:8020/imooc/clean 20170511 </a:t>
            </a:r>
            <a:endParaRPr lang="zh-CN" altLang="en-US"/>
          </a:p>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大数据中的几个概念</a:t>
            </a:r>
            <a:endParaRPr lang="zh-CN" altLang="en-US"/>
          </a:p>
          <a:p>
            <a:endParaRPr lang="zh-CN" altLang="en-US"/>
          </a:p>
          <a:p>
            <a:r>
              <a:rPr lang="zh-CN" altLang="en-US"/>
              <a:t>1）集群(Cluster)：服务器集群就是指将很多服务器集中起来一起进行同一种服务，在客户端看来就像是只有一个服务器。</a:t>
            </a:r>
            <a:endParaRPr lang="zh-CN" altLang="en-US"/>
          </a:p>
          <a:p>
            <a:r>
              <a:rPr lang="zh-CN" altLang="en-US"/>
              <a:t>集群可以利用多个计算机进行并行计算从而获得很高的计算速度，也可以用多个计算机做备份，从而使得任何一个机器坏了整个系统还是能正常运行。</a:t>
            </a:r>
            <a:endParaRPr lang="zh-CN" altLang="en-US"/>
          </a:p>
          <a:p>
            <a:r>
              <a:rPr lang="zh-CN" altLang="en-US"/>
              <a:t>(通俗来说就是由若干计算机组成的，共同协作来完成一个大型复杂计算任务的计算机群体。 )</a:t>
            </a:r>
            <a:endParaRPr lang="zh-CN" altLang="en-US"/>
          </a:p>
          <a:p>
            <a:r>
              <a:rPr lang="zh-CN" altLang="en-US"/>
              <a:t>2）数据密集型(DIC)：在集群中所计算的数据的量比较大，但是计算过程并不复杂。</a:t>
            </a:r>
            <a:endParaRPr lang="zh-CN" altLang="en-US"/>
          </a:p>
          <a:p>
            <a:r>
              <a:rPr lang="zh-CN" altLang="en-US"/>
              <a:t>3）计算密集型(CIC)：数据量并不大，但是计算过程是比较复杂的。</a:t>
            </a:r>
            <a:endParaRPr lang="zh-CN" altLang="en-US"/>
          </a:p>
          <a:p>
            <a:r>
              <a:rPr lang="zh-CN" altLang="en-US"/>
              <a:t>4）向上扩展(Scale-up)：对硬件的扩展。受限于硬件的发展。其实就是对cpu、内存、硬盘的扩展</a:t>
            </a:r>
            <a:endParaRPr lang="zh-CN" altLang="en-US"/>
          </a:p>
          <a:p>
            <a:r>
              <a:rPr lang="zh-CN" altLang="en-US"/>
              <a:t>5）向外扩展(Scale-out)：通过计算机集群的方式来提高计算能力。</a:t>
            </a:r>
            <a:endParaRPr lang="zh-CN" altLang="en-US"/>
          </a:p>
          <a:p>
            <a:r>
              <a:rPr lang="zh-CN" altLang="en-US"/>
              <a:t> (例如当某个计算任务用 10 台计算机不能完成时就增加计算机台数来完成)。受限于网络资源。其实就是对服务器个数的扩展</a:t>
            </a:r>
            <a:endParaRPr lang="zh-CN" altLang="en-US"/>
          </a:p>
          <a:p>
            <a:r>
              <a:rPr lang="zh-CN" altLang="en-US"/>
              <a:t>6）机器学习(MachineLearning)：当数据被处理完，用来获取所处理的信息。从数据集中获取信息。</a:t>
            </a:r>
            <a:endParaRPr lang="zh-CN" altLang="en-US"/>
          </a:p>
          <a:p>
            <a:r>
              <a:rPr lang="zh-CN" altLang="en-US"/>
              <a:t>7）云计算(CloudComputing)：通过互联网来提供动态易扩展且经常是虚拟化的资源</a:t>
            </a:r>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scala&gt; </a:t>
            </a:r>
            <a:r>
              <a:rPr lang="zh-CN" altLang="en-US" b="1"/>
              <a:t> val json = spark.read.format("json").load("file:///home/hadoop/data/test.json")</a:t>
            </a:r>
            <a:endParaRPr lang="zh-CN" altLang="en-US"/>
          </a:p>
          <a:p>
            <a:r>
              <a:rPr lang="zh-CN" altLang="en-US"/>
              <a:t>json: org.apache.spark.sql.DataFrame = [name: string, nums: array&lt;bigint&gt;]</a:t>
            </a:r>
            <a:endParaRPr lang="zh-CN" altLang="en-US"/>
          </a:p>
          <a:p>
            <a:endParaRPr lang="zh-CN" altLang="en-US"/>
          </a:p>
          <a:p>
            <a:r>
              <a:rPr lang="zh-CN" altLang="en-US"/>
              <a:t>scala&gt; json.show</a:t>
            </a:r>
            <a:endParaRPr lang="zh-CN" altLang="en-US"/>
          </a:p>
          <a:p>
            <a:r>
              <a:rPr lang="zh-CN" altLang="en-US"/>
              <a:t>+--------+----------------+</a:t>
            </a:r>
            <a:endParaRPr lang="zh-CN" altLang="en-US"/>
          </a:p>
          <a:p>
            <a:r>
              <a:rPr lang="zh-CN" altLang="en-US"/>
              <a:t>|    name|            nums|</a:t>
            </a:r>
            <a:endParaRPr lang="zh-CN" altLang="en-US"/>
          </a:p>
          <a:p>
            <a:r>
              <a:rPr lang="zh-CN" altLang="en-US"/>
              <a:t>+--------+----------------+</a:t>
            </a:r>
            <a:endParaRPr lang="zh-CN" altLang="en-US"/>
          </a:p>
          <a:p>
            <a:r>
              <a:rPr lang="zh-CN" altLang="en-US"/>
              <a:t>|zhangsan| [1, 2, 3, 4, 5]|</a:t>
            </a:r>
            <a:endParaRPr lang="zh-CN" altLang="en-US"/>
          </a:p>
          <a:p>
            <a:r>
              <a:rPr lang="zh-CN" altLang="en-US"/>
              <a:t>|    lisi|[6, 7, 8, 9, 10]|</a:t>
            </a:r>
            <a:endParaRPr lang="zh-CN" altLang="en-US"/>
          </a:p>
          <a:p>
            <a:r>
              <a:rPr lang="zh-CN" altLang="en-US"/>
              <a:t>+--------+----------------+</a:t>
            </a:r>
            <a:endParaRPr lang="zh-CN" altLang="en-US"/>
          </a:p>
          <a:p>
            <a:endParaRPr lang="zh-CN" altLang="en-US"/>
          </a:p>
          <a:p>
            <a:r>
              <a:rPr lang="zh-CN" altLang="en-US"/>
              <a:t>scala&gt; </a:t>
            </a:r>
            <a:r>
              <a:rPr lang="zh-CN" altLang="en-US" b="1"/>
              <a:t>json.createOrReplaceTempView("json_table")</a:t>
            </a:r>
            <a:endParaRPr lang="zh-CN" altLang="en-US"/>
          </a:p>
          <a:p>
            <a:endParaRPr lang="zh-CN" altLang="en-US"/>
          </a:p>
          <a:p>
            <a:r>
              <a:rPr lang="zh-CN" altLang="en-US"/>
              <a:t>scala&gt; </a:t>
            </a:r>
            <a:r>
              <a:rPr lang="zh-CN" altLang="en-US" b="1"/>
              <a:t>spark.sql("select * from json_table").show</a:t>
            </a:r>
            <a:endParaRPr lang="zh-CN" altLang="en-US"/>
          </a:p>
          <a:p>
            <a:r>
              <a:rPr lang="zh-CN" altLang="en-US"/>
              <a:t>+--------+----------------+</a:t>
            </a:r>
            <a:endParaRPr lang="zh-CN" altLang="en-US"/>
          </a:p>
          <a:p>
            <a:r>
              <a:rPr lang="zh-CN" altLang="en-US"/>
              <a:t>|    name|            nums|</a:t>
            </a:r>
            <a:endParaRPr lang="zh-CN" altLang="en-US"/>
          </a:p>
          <a:p>
            <a:r>
              <a:rPr lang="zh-CN" altLang="en-US"/>
              <a:t>+--------+----------------+</a:t>
            </a:r>
            <a:endParaRPr lang="zh-CN" altLang="en-US"/>
          </a:p>
          <a:p>
            <a:r>
              <a:rPr lang="zh-CN" altLang="en-US"/>
              <a:t>|zhangsan| [1, 2, 3, 4, 5]|</a:t>
            </a:r>
            <a:endParaRPr lang="zh-CN" altLang="en-US"/>
          </a:p>
          <a:p>
            <a:r>
              <a:rPr lang="zh-CN" altLang="en-US"/>
              <a:t>|    lisi|[6, 7, 8, 9, 10]|</a:t>
            </a:r>
            <a:endParaRPr lang="zh-CN" altLang="en-US"/>
          </a:p>
          <a:p>
            <a:r>
              <a:rPr lang="zh-CN" altLang="en-US"/>
              <a:t>+--------+----------------+</a:t>
            </a:r>
            <a:endParaRPr lang="zh-CN" altLang="en-US"/>
          </a:p>
          <a:p>
            <a:endParaRPr lang="zh-CN" altLang="en-US"/>
          </a:p>
          <a:p>
            <a:r>
              <a:rPr lang="zh-CN" altLang="en-US"/>
              <a:t>scala&gt; </a:t>
            </a:r>
            <a:r>
              <a:rPr lang="zh-CN" altLang="en-US" b="1"/>
              <a:t>spark.sql("select name , nums[1] from json_table").show</a:t>
            </a:r>
            <a:endParaRPr lang="zh-CN" altLang="en-US"/>
          </a:p>
          <a:p>
            <a:r>
              <a:rPr lang="zh-CN" altLang="en-US"/>
              <a:t>+--------+-------+</a:t>
            </a:r>
            <a:endParaRPr lang="zh-CN" altLang="en-US"/>
          </a:p>
          <a:p>
            <a:r>
              <a:rPr lang="zh-CN" altLang="en-US"/>
              <a:t>|    name|nums[1]|</a:t>
            </a:r>
            <a:endParaRPr lang="zh-CN" altLang="en-US"/>
          </a:p>
          <a:p>
            <a:r>
              <a:rPr lang="zh-CN" altLang="en-US"/>
              <a:t>+--------+-------+</a:t>
            </a:r>
            <a:endParaRPr lang="zh-CN" altLang="en-US"/>
          </a:p>
          <a:p>
            <a:r>
              <a:rPr lang="zh-CN" altLang="en-US"/>
              <a:t>|zhangsan|      2|</a:t>
            </a:r>
            <a:endParaRPr lang="zh-CN" altLang="en-US"/>
          </a:p>
          <a:p>
            <a:r>
              <a:rPr lang="zh-CN" altLang="en-US"/>
              <a:t>|    lisi|      7|</a:t>
            </a:r>
            <a:endParaRPr lang="zh-CN" altLang="en-US"/>
          </a:p>
          <a:p>
            <a:r>
              <a:rPr lang="zh-CN" altLang="en-US"/>
              <a:t>+--------+-------+</a:t>
            </a:r>
            <a:endParaRPr lang="zh-CN" altLang="en-US"/>
          </a:p>
          <a:p>
            <a:endParaRPr lang="zh-CN" altLang="en-US"/>
          </a:p>
          <a:p>
            <a:r>
              <a:rPr lang="zh-CN" altLang="en-US"/>
              <a:t>scala&gt;</a:t>
            </a:r>
            <a:r>
              <a:rPr lang="zh-CN" altLang="en-US" b="1"/>
              <a:t> spark.sql("select name ,explode(nums) from json_table").show</a:t>
            </a:r>
            <a:endParaRPr lang="zh-CN" altLang="en-US"/>
          </a:p>
          <a:p>
            <a:r>
              <a:rPr lang="zh-CN" altLang="en-US"/>
              <a:t>+--------+---+</a:t>
            </a:r>
            <a:endParaRPr lang="zh-CN" altLang="en-US"/>
          </a:p>
          <a:p>
            <a:r>
              <a:rPr lang="zh-CN" altLang="en-US"/>
              <a:t>|    name|col|</a:t>
            </a:r>
            <a:endParaRPr lang="zh-CN" altLang="en-US"/>
          </a:p>
          <a:p>
            <a:r>
              <a:rPr lang="zh-CN" altLang="en-US"/>
              <a:t>+--------+---+</a:t>
            </a:r>
            <a:endParaRPr lang="zh-CN" altLang="en-US"/>
          </a:p>
          <a:p>
            <a:r>
              <a:rPr lang="zh-CN" altLang="en-US"/>
              <a:t>|zhangsan|  1|</a:t>
            </a:r>
            <a:endParaRPr lang="zh-CN" altLang="en-US"/>
          </a:p>
          <a:p>
            <a:r>
              <a:rPr lang="zh-CN" altLang="en-US"/>
              <a:t>|zhangsan|  2|</a:t>
            </a:r>
            <a:endParaRPr lang="zh-CN" altLang="en-US"/>
          </a:p>
          <a:p>
            <a:r>
              <a:rPr lang="zh-CN" altLang="en-US"/>
              <a:t>|zhangsan|  3|</a:t>
            </a:r>
            <a:endParaRPr lang="zh-CN" altLang="en-US"/>
          </a:p>
          <a:p>
            <a:r>
              <a:rPr lang="zh-CN" altLang="en-US"/>
              <a:t>|zhangsan|  4|</a:t>
            </a:r>
            <a:endParaRPr lang="zh-CN" altLang="en-US"/>
          </a:p>
          <a:p>
            <a:r>
              <a:rPr lang="zh-CN" altLang="en-US"/>
              <a:t>|zhangsan|  5|</a:t>
            </a:r>
            <a:endParaRPr lang="zh-CN" altLang="en-US"/>
          </a:p>
          <a:p>
            <a:r>
              <a:rPr lang="zh-CN" altLang="en-US"/>
              <a:t>|    lisi|  6|</a:t>
            </a:r>
            <a:endParaRPr lang="zh-CN" altLang="en-US"/>
          </a:p>
          <a:p>
            <a:r>
              <a:rPr lang="zh-CN" altLang="en-US"/>
              <a:t>|    lisi|  7|</a:t>
            </a:r>
            <a:endParaRPr lang="zh-CN" altLang="en-US"/>
          </a:p>
          <a:p>
            <a:r>
              <a:rPr lang="zh-CN" altLang="en-US"/>
              <a:t>|    lisi|  8|</a:t>
            </a:r>
            <a:endParaRPr lang="zh-CN" altLang="en-US"/>
          </a:p>
          <a:p>
            <a:r>
              <a:rPr lang="zh-CN" altLang="en-US"/>
              <a:t>|    lisi|  9|</a:t>
            </a:r>
            <a:endParaRPr lang="zh-CN" altLang="en-US"/>
          </a:p>
          <a:p>
            <a:r>
              <a:rPr lang="zh-CN" altLang="en-US"/>
              <a:t>|    lisi| 10|</a:t>
            </a:r>
            <a:endParaRPr lang="zh-CN" altLang="en-US"/>
          </a:p>
          <a:p>
            <a:r>
              <a:rPr lang="zh-CN" altLang="en-US"/>
              <a:t>+--------+---+</a:t>
            </a:r>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https://blog.csdn.net/strongyoung88/article/details/52227568?utm_source=blogkpcl11</a:t>
            </a:r>
            <a:endParaRPr lang="zh-CN" altLang="en-US"/>
          </a:p>
          <a:p>
            <a:endParaRPr lang="zh-CN" altLang="en-US"/>
          </a:p>
          <a:p>
            <a:endParaRPr lang="zh-CN" altLang="en-US"/>
          </a:p>
          <a:p>
            <a:r>
              <a:rPr lang="en-US" altLang="zh-CN">
                <a:sym typeface="+mn-ea"/>
              </a:rPr>
              <a:t>================================================</a:t>
            </a:r>
            <a:r>
              <a:rPr lang="zh-CN" altLang="en-US">
                <a:sym typeface="Calibri" panose="020F0502020204030204"/>
              </a:rPr>
              <a:t>explode</a:t>
            </a:r>
            <a:r>
              <a:rPr lang="zh-CN" altLang="en-US">
                <a:ea typeface="宋体" panose="02010600030101010101" pitchFamily="2" charset="-122"/>
                <a:sym typeface="+mn-ea"/>
              </a:rPr>
              <a:t>的语法</a:t>
            </a:r>
            <a:r>
              <a:rPr lang="en-US" altLang="zh-CN">
                <a:sym typeface="+mn-ea"/>
              </a:rPr>
              <a:t>====================================</a:t>
            </a:r>
            <a:endParaRPr lang="zh-CN" altLang="en-US"/>
          </a:p>
          <a:p>
            <a:r>
              <a:rPr lang="zh-CN" altLang="en-US"/>
              <a:t>方式一：</a:t>
            </a:r>
            <a:endParaRPr lang="zh-CN" altLang="en-US"/>
          </a:p>
          <a:p>
            <a:r>
              <a:rPr lang="zh-CN" altLang="en-US"/>
              <a:t>val df = Seq((1, Vector(2, 3, 4)), (1, Vector(2, 3, 4))).toDF("Col1", "Col2")</a:t>
            </a:r>
            <a:endParaRPr lang="zh-CN" altLang="en-US"/>
          </a:p>
          <a:p>
            <a:endParaRPr lang="zh-CN" altLang="en-US"/>
          </a:p>
          <a:p>
            <a:r>
              <a:rPr lang="zh-CN" altLang="en-US"/>
              <a:t>df.select($"Col1", $"Col2"(0) as "Col2", $"Col2"(1) as "Col3", $"Col2"(2) as "Col3").show</a:t>
            </a:r>
            <a:endParaRPr lang="zh-CN" altLang="en-US"/>
          </a:p>
          <a:p>
            <a:endParaRPr lang="zh-CN" altLang="en-US"/>
          </a:p>
          <a:p>
            <a:endParaRPr lang="zh-CN" altLang="en-US"/>
          </a:p>
          <a:p>
            <a:r>
              <a:rPr lang="en-US" altLang="zh-CN"/>
              <a:t>================================================.</a:t>
            </a:r>
            <a:r>
              <a:rPr lang="zh-CN" altLang="en-US">
                <a:ea typeface="宋体" panose="02010600030101010101" pitchFamily="2" charset="-122"/>
              </a:rPr>
              <a:t>的语法</a:t>
            </a:r>
            <a:r>
              <a:rPr lang="en-US" altLang="zh-CN"/>
              <a:t>=========================================</a:t>
            </a:r>
            <a:endParaRPr lang="zh-CN" altLang="en-US"/>
          </a:p>
          <a:p>
            <a:endParaRPr lang="zh-CN" altLang="en-US"/>
          </a:p>
          <a:p>
            <a:r>
              <a:rPr lang="zh-CN" altLang="en-US"/>
              <a:t>scala&gt;</a:t>
            </a:r>
            <a:r>
              <a:rPr lang="zh-CN" altLang="en-US" b="1"/>
              <a:t> val json = spark.read.format("json").load("file:///home/hadoop/data/test2.json")</a:t>
            </a:r>
            <a:endParaRPr lang="zh-CN" altLang="en-US"/>
          </a:p>
          <a:p>
            <a:r>
              <a:rPr lang="zh-CN" altLang="en-US"/>
              <a:t>json: org.apache.spark.sql.DataFrame = [address: struct&lt;city: string, state: string&gt;, name: string]</a:t>
            </a:r>
            <a:endParaRPr lang="zh-CN" altLang="en-US"/>
          </a:p>
          <a:p>
            <a:endParaRPr lang="zh-CN" altLang="en-US"/>
          </a:p>
          <a:p>
            <a:r>
              <a:rPr lang="zh-CN" altLang="en-US"/>
              <a:t>scala&gt;</a:t>
            </a:r>
            <a:r>
              <a:rPr lang="zh-CN" altLang="en-US" b="1"/>
              <a:t> json.show</a:t>
            </a:r>
            <a:endParaRPr lang="zh-CN" altLang="en-US" b="1"/>
          </a:p>
          <a:p>
            <a:r>
              <a:rPr lang="zh-CN" altLang="en-US"/>
              <a:t>+-----------------+-------+</a:t>
            </a:r>
            <a:endParaRPr lang="zh-CN" altLang="en-US"/>
          </a:p>
          <a:p>
            <a:r>
              <a:rPr lang="zh-CN" altLang="en-US"/>
              <a:t>|          address|   name|</a:t>
            </a:r>
            <a:endParaRPr lang="zh-CN" altLang="en-US"/>
          </a:p>
          <a:p>
            <a:r>
              <a:rPr lang="zh-CN" altLang="en-US"/>
              <a:t>+-----------------+-------+</a:t>
            </a:r>
            <a:endParaRPr lang="zh-CN" altLang="en-US"/>
          </a:p>
          <a:p>
            <a:r>
              <a:rPr lang="zh-CN" altLang="en-US"/>
              <a:t>|  [Columbus,Ohio]|    Yin|</a:t>
            </a:r>
            <a:endParaRPr lang="zh-CN" altLang="en-US"/>
          </a:p>
          <a:p>
            <a:r>
              <a:rPr lang="zh-CN" altLang="en-US"/>
              <a:t>|[null,California]|Michael|</a:t>
            </a:r>
            <a:endParaRPr lang="zh-CN" altLang="en-US"/>
          </a:p>
          <a:p>
            <a:r>
              <a:rPr lang="zh-CN" altLang="en-US"/>
              <a:t>+-----------------+-------+</a:t>
            </a:r>
            <a:endParaRPr lang="zh-CN" altLang="en-US"/>
          </a:p>
          <a:p>
            <a:endParaRPr lang="zh-CN" altLang="en-US"/>
          </a:p>
          <a:p>
            <a:endParaRPr lang="zh-CN" altLang="en-US"/>
          </a:p>
          <a:p>
            <a:r>
              <a:rPr lang="zh-CN" altLang="en-US"/>
              <a:t>scala&gt; </a:t>
            </a:r>
            <a:r>
              <a:rPr lang="zh-CN" altLang="en-US" b="1"/>
              <a:t> json.createOrReplaceTempView("json_table2")</a:t>
            </a:r>
            <a:endParaRPr lang="zh-CN" altLang="en-US"/>
          </a:p>
          <a:p>
            <a:endParaRPr lang="zh-CN" altLang="en-US"/>
          </a:p>
          <a:p>
            <a:r>
              <a:rPr lang="zh-CN" altLang="en-US"/>
              <a:t>scala&gt;  </a:t>
            </a:r>
            <a:r>
              <a:rPr lang="zh-CN" altLang="en-US" b="1"/>
              <a:t>spark.sql("select * from json_table2").show</a:t>
            </a:r>
            <a:endParaRPr lang="zh-CN" altLang="en-US"/>
          </a:p>
          <a:p>
            <a:r>
              <a:rPr lang="zh-CN" altLang="en-US"/>
              <a:t>+-----------------+-------+</a:t>
            </a:r>
            <a:endParaRPr lang="zh-CN" altLang="en-US"/>
          </a:p>
          <a:p>
            <a:r>
              <a:rPr lang="zh-CN" altLang="en-US"/>
              <a:t>|          address|   name|</a:t>
            </a:r>
            <a:endParaRPr lang="zh-CN" altLang="en-US"/>
          </a:p>
          <a:p>
            <a:r>
              <a:rPr lang="zh-CN" altLang="en-US"/>
              <a:t>+-----------------+-------+</a:t>
            </a:r>
            <a:endParaRPr lang="zh-CN" altLang="en-US"/>
          </a:p>
          <a:p>
            <a:r>
              <a:rPr lang="zh-CN" altLang="en-US"/>
              <a:t>|  [Columbus,Ohio]|    Yin|</a:t>
            </a:r>
            <a:endParaRPr lang="zh-CN" altLang="en-US"/>
          </a:p>
          <a:p>
            <a:r>
              <a:rPr lang="zh-CN" altLang="en-US"/>
              <a:t>|[null,California]|Michael|</a:t>
            </a:r>
            <a:endParaRPr lang="zh-CN" altLang="en-US"/>
          </a:p>
          <a:p>
            <a:r>
              <a:rPr lang="zh-CN" altLang="en-US"/>
              <a:t>+-----------------+-------+</a:t>
            </a:r>
            <a:endParaRPr lang="zh-CN" altLang="en-US"/>
          </a:p>
          <a:p>
            <a:endParaRPr lang="zh-CN" altLang="en-US"/>
          </a:p>
          <a:p>
            <a:endParaRPr lang="zh-CN" altLang="en-US"/>
          </a:p>
          <a:p>
            <a:r>
              <a:rPr lang="zh-CN" altLang="en-US"/>
              <a:t>scala&gt; </a:t>
            </a:r>
            <a:r>
              <a:rPr lang="zh-CN" altLang="en-US" b="1"/>
              <a:t> spark.sql("select name,address.city,address.state from json_table2").show</a:t>
            </a:r>
            <a:endParaRPr lang="zh-CN" altLang="en-US" b="1"/>
          </a:p>
          <a:p>
            <a:r>
              <a:rPr lang="zh-CN" altLang="en-US"/>
              <a:t>+-------+--------+----------+</a:t>
            </a:r>
            <a:endParaRPr lang="zh-CN" altLang="en-US"/>
          </a:p>
          <a:p>
            <a:r>
              <a:rPr lang="zh-CN" altLang="en-US"/>
              <a:t>|   name|    city|     state|</a:t>
            </a:r>
            <a:endParaRPr lang="zh-CN" altLang="en-US"/>
          </a:p>
          <a:p>
            <a:r>
              <a:rPr lang="zh-CN" altLang="en-US"/>
              <a:t>+-------+--------+----------+</a:t>
            </a:r>
            <a:endParaRPr lang="zh-CN" altLang="en-US"/>
          </a:p>
          <a:p>
            <a:r>
              <a:rPr lang="zh-CN" altLang="en-US"/>
              <a:t>|    Yin|Columbus|      Ohio|</a:t>
            </a:r>
            <a:endParaRPr lang="zh-CN" altLang="en-US"/>
          </a:p>
          <a:p>
            <a:r>
              <a:rPr lang="zh-CN" altLang="en-US"/>
              <a:t>|Michael|    null|California|</a:t>
            </a:r>
            <a:endParaRPr lang="zh-CN" altLang="en-US"/>
          </a:p>
          <a:p>
            <a:r>
              <a:rPr lang="zh-CN" altLang="en-US"/>
              <a:t>+-------+--------+----------+</a:t>
            </a:r>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存在的问题：如何使用SQL进行查询呢？</a:t>
            </a:r>
            <a:endParaRPr lang="zh-CN" altLang="en-US"/>
          </a:p>
          <a:p>
            <a:endParaRPr lang="zh-CN" altLang="en-US"/>
          </a:p>
          <a:p>
            <a:r>
              <a:rPr lang="zh-CN" altLang="en-US"/>
              <a:t>import org.apache.spark.sql.Row</a:t>
            </a:r>
            <a:endParaRPr lang="zh-CN" altLang="en-US"/>
          </a:p>
          <a:p>
            <a:r>
              <a:rPr lang="zh-CN" altLang="en-US"/>
              <a:t>val masterRDD = masterLog.map(x =&gt; Row(x))</a:t>
            </a:r>
            <a:endParaRPr lang="zh-CN" altLang="en-US"/>
          </a:p>
          <a:p>
            <a:r>
              <a:rPr lang="zh-CN" altLang="en-US"/>
              <a:t>import org.apache.spark.sql.types._</a:t>
            </a:r>
            <a:endParaRPr lang="zh-CN" altLang="en-US"/>
          </a:p>
          <a:p>
            <a:r>
              <a:rPr lang="zh-CN" altLang="en-US"/>
              <a:t>val schemaString = "line"</a:t>
            </a:r>
            <a:endParaRPr lang="zh-CN" altLang="en-US"/>
          </a:p>
          <a:p>
            <a:endParaRPr lang="zh-CN" altLang="en-US"/>
          </a:p>
          <a:p>
            <a:r>
              <a:rPr lang="zh-CN" altLang="en-US"/>
              <a:t>val fields = schemaString.split(" ").map(fieldName =&gt; StructField(fieldName, StringType, nullable = true))</a:t>
            </a:r>
            <a:endParaRPr lang="zh-CN" altLang="en-US"/>
          </a:p>
          <a:p>
            <a:r>
              <a:rPr lang="zh-CN" altLang="en-US"/>
              <a:t>val schema = StructType(fields)</a:t>
            </a:r>
            <a:endParaRPr lang="zh-CN" altLang="en-US"/>
          </a:p>
          <a:p>
            <a:endParaRPr lang="zh-CN" altLang="en-US"/>
          </a:p>
          <a:p>
            <a:r>
              <a:rPr lang="zh-CN" altLang="en-US"/>
              <a:t>val masterDF = spark.createDataFrame(masterRDD, schema)</a:t>
            </a:r>
            <a:endParaRPr lang="zh-CN" altLang="en-US"/>
          </a:p>
          <a:p>
            <a:r>
              <a:rPr lang="zh-CN" altLang="en-US"/>
              <a:t>masterDF.show</a:t>
            </a:r>
            <a:endParaRPr lang="zh-CN" altLang="en-US"/>
          </a:p>
          <a:p>
            <a:endParaRPr lang="zh-CN" altLang="en-US"/>
          </a:p>
          <a:p>
            <a:r>
              <a:rPr lang="zh-CN" altLang="en-US"/>
              <a:t>JSON/Parquet</a:t>
            </a:r>
            <a:endParaRPr lang="zh-CN" altLang="en-US"/>
          </a:p>
          <a:p>
            <a:r>
              <a:rPr lang="zh-CN" altLang="en-US"/>
              <a:t>val usersDF = spark.read.format("parquet").load("file:///home/hadoop/app/spark-2.1.0-bin-2.6.0-cdh5.7.0/examples/src/main/resources/users.parquet")</a:t>
            </a:r>
            <a:endParaRPr lang="zh-CN" altLang="en-US"/>
          </a:p>
          <a:p>
            <a:r>
              <a:rPr lang="zh-CN" altLang="en-US"/>
              <a:t>usersDF.show</a:t>
            </a:r>
            <a:endParaRPr lang="zh-CN" altLang="en-US"/>
          </a:p>
          <a:p>
            <a:endParaRPr lang="zh-CN" altLang="en-US"/>
          </a:p>
          <a:p>
            <a:r>
              <a:rPr lang="zh-CN" altLang="en-US"/>
              <a:t>spark.sql("select * from  parquet.`file:///home/hadoop/app/spark-2.1.0-bin-2.6.0-cdh5.7.0/examples/src/main/resources/users.parquet`").show</a:t>
            </a:r>
            <a:endParaRPr lang="zh-CN" altLang="en-US"/>
          </a:p>
          <a:p>
            <a:endParaRPr lang="zh-CN" altLang="en-US"/>
          </a:p>
          <a:p>
            <a:r>
              <a:rPr lang="zh-CN" altLang="en-US"/>
              <a:t>Drill 大数据处理框架</a:t>
            </a:r>
            <a:endParaRPr lang="zh-CN" altLang="en-US"/>
          </a:p>
          <a:p>
            <a:endParaRPr lang="zh-CN" altLang="en-US"/>
          </a:p>
          <a:p>
            <a:r>
              <a:rPr lang="zh-CN" altLang="en-US"/>
              <a:t>从Cloud读取数据: HDFS/S3</a:t>
            </a:r>
            <a:endParaRPr lang="zh-CN" altLang="en-US"/>
          </a:p>
          <a:p>
            <a:r>
              <a:rPr lang="zh-CN" altLang="en-US"/>
              <a:t>val hdfsRDD = sc.textFile("hdfs://path/file")</a:t>
            </a:r>
            <a:endParaRPr lang="zh-CN" altLang="en-US"/>
          </a:p>
          <a:p>
            <a:r>
              <a:rPr lang="zh-CN" altLang="en-US"/>
              <a:t>val s3RDD = sc.textFile("s3a://bucket/object")</a:t>
            </a:r>
            <a:endParaRPr lang="zh-CN" altLang="en-US"/>
          </a:p>
          <a:p>
            <a:r>
              <a:rPr lang="zh-CN" altLang="en-US"/>
              <a:t>	s3a/s3n</a:t>
            </a:r>
            <a:endParaRPr lang="zh-CN" altLang="en-US"/>
          </a:p>
          <a:p>
            <a:endParaRPr lang="zh-CN" altLang="en-US"/>
          </a:p>
          <a:p>
            <a:r>
              <a:rPr lang="zh-CN" altLang="en-US"/>
              <a:t>spark.read.format("text").load("hdfs://path/file")</a:t>
            </a:r>
            <a:endParaRPr lang="zh-CN" altLang="en-US"/>
          </a:p>
          <a:p>
            <a:r>
              <a:rPr lang="zh-CN" altLang="en-US"/>
              <a:t>spark.read.format("text").load("s3a://bucket/object")</a:t>
            </a:r>
            <a:endParaRPr lang="zh-CN" altLang="en-US"/>
          </a:p>
          <a:p>
            <a:endParaRPr lang="zh-CN" altLang="en-US"/>
          </a:p>
          <a:p>
            <a:endParaRPr lang="zh-CN" altLang="en-US"/>
          </a:p>
          <a:p>
            <a:r>
              <a:rPr lang="zh-CN" altLang="en-US"/>
              <a:t>val df=spark.read.format("json").load("file:///home/hadoop/app/spark-2.1.0-bin-2.6.0-cdh5.7.0/examples/src/main/resources/people.json")</a:t>
            </a:r>
            <a:endParaRPr lang="zh-CN" altLang="en-US"/>
          </a:p>
          <a:p>
            <a:r>
              <a:rPr lang="zh-CN" altLang="en-US"/>
              <a:t>df.show</a:t>
            </a:r>
            <a:endParaRPr lang="zh-CN" altLang="en-US"/>
          </a:p>
          <a:p>
            <a:endParaRPr lang="zh-CN" altLang="en-US"/>
          </a:p>
          <a:p>
            <a:r>
              <a:rPr lang="en-US" altLang="zh-CN"/>
              <a:t>SQL</a:t>
            </a:r>
            <a:r>
              <a:rPr lang="zh-CN" altLang="en-US">
                <a:ea typeface="宋体" panose="02010600030101010101" pitchFamily="2" charset="-122"/>
              </a:rPr>
              <a:t>覆盖率：</a:t>
            </a:r>
            <a:r>
              <a:rPr lang="zh-CN" altLang="en-US"/>
              <a:t>TPC-DS</a:t>
            </a:r>
            <a:endParaRPr lang="zh-CN" altLang="en-US"/>
          </a:p>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 SQL语句中的where 1=1 和0=1</a:t>
            </a:r>
            <a:endParaRPr lang="zh-CN" altLang="en-US"/>
          </a:p>
          <a:p>
            <a:endParaRPr lang="zh-CN" altLang="en-US"/>
          </a:p>
          <a:p>
            <a:r>
              <a:rPr lang="zh-CN" altLang="en-US"/>
              <a:t>摘自：http://blog.sina.com.cn/s/blog_afe616ab0101camd.html</a:t>
            </a:r>
            <a:endParaRPr lang="zh-CN" altLang="en-US"/>
          </a:p>
          <a:p>
            <a:endParaRPr lang="zh-CN" altLang="en-US"/>
          </a:p>
          <a:p>
            <a:r>
              <a:rPr lang="zh-CN" altLang="en-US"/>
              <a:t>SQL where 1=1 和0=1的作用</a:t>
            </a:r>
            <a:endParaRPr lang="zh-CN" altLang="en-US"/>
          </a:p>
          <a:p>
            <a:endParaRPr lang="zh-CN" altLang="en-US"/>
          </a:p>
          <a:p>
            <a:r>
              <a:rPr lang="zh-CN" altLang="en-US"/>
              <a:t> where 1=1; 这个条件始终为True，在不定数量查询条件情况下，1=1可以很方便的规范语句。</a:t>
            </a:r>
            <a:endParaRPr lang="zh-CN" altLang="en-US"/>
          </a:p>
          <a:p>
            <a:endParaRPr lang="zh-CN" altLang="en-US"/>
          </a:p>
          <a:p>
            <a:r>
              <a:rPr lang="zh-CN" altLang="en-US"/>
              <a:t>举个例子，如果您做查询页面，让用户自行选择并输入查询关键词，代码大体如下：  </a:t>
            </a:r>
            <a:endParaRPr lang="zh-CN" altLang="en-US"/>
          </a:p>
          <a:p>
            <a:endParaRPr lang="zh-CN" altLang="en-US"/>
          </a:p>
          <a:p>
            <a:r>
              <a:rPr lang="zh-CN" altLang="en-US"/>
              <a:t> string MySqlStr=”select * from table where”；  </a:t>
            </a:r>
            <a:endParaRPr lang="zh-CN" altLang="en-US"/>
          </a:p>
          <a:p>
            <a:endParaRPr lang="zh-CN" altLang="en-US"/>
          </a:p>
          <a:p>
            <a:r>
              <a:rPr lang="zh-CN" altLang="en-US"/>
              <a:t>     if(Age.Text.Lenght&gt;0)   {  </a:t>
            </a:r>
            <a:endParaRPr lang="zh-CN" altLang="en-US"/>
          </a:p>
          <a:p>
            <a:endParaRPr lang="zh-CN" altLang="en-US"/>
          </a:p>
          <a:p>
            <a:r>
              <a:rPr lang="zh-CN" altLang="en-US"/>
              <a:t>         MySqlStr=MySqlStr+“Age=“+“'Age.Text'“；</a:t>
            </a:r>
            <a:endParaRPr lang="zh-CN" altLang="en-US"/>
          </a:p>
          <a:p>
            <a:endParaRPr lang="zh-CN" altLang="en-US"/>
          </a:p>
          <a:p>
            <a:r>
              <a:rPr lang="zh-CN" altLang="en-US"/>
              <a:t>    }if(Address.Text.Lenght&gt;0){  </a:t>
            </a:r>
            <a:endParaRPr lang="zh-CN" altLang="en-US"/>
          </a:p>
          <a:p>
            <a:endParaRPr lang="zh-CN" altLang="en-US"/>
          </a:p>
          <a:p>
            <a:r>
              <a:rPr lang="zh-CN" altLang="en-US"/>
              <a:t>       MySqlStr=MySqlStr+“and Address=“+“'Address.Text'“；</a:t>
            </a:r>
            <a:endParaRPr lang="zh-CN" altLang="en-US"/>
          </a:p>
          <a:p>
            <a:endParaRPr lang="zh-CN" altLang="en-US"/>
          </a:p>
          <a:p>
            <a:r>
              <a:rPr lang="zh-CN" altLang="en-US"/>
              <a:t>   }  </a:t>
            </a:r>
            <a:endParaRPr lang="zh-CN" altLang="en-US"/>
          </a:p>
          <a:p>
            <a:endParaRPr lang="zh-CN" altLang="en-US"/>
          </a:p>
          <a:p>
            <a:r>
              <a:rPr lang="zh-CN" altLang="en-US"/>
              <a:t>如果上述的两个IF判断语句不成立，那么，最终的MySqlStr动态构造语句变为：   MySqlStr=”select * from table where“   该语句就是一条错误的语句 。</a:t>
            </a:r>
            <a:endParaRPr lang="zh-CN" altLang="en-US"/>
          </a:p>
          <a:p>
            <a:endParaRPr lang="zh-CN" altLang="en-US"/>
          </a:p>
          <a:p>
            <a:r>
              <a:rPr lang="zh-CN" altLang="en-US"/>
              <a:t>where 1=0; 这个条件始终为false，结果不会返回任何数据，只有表结构，可用于快速建表 "SELECT * FROM strName WHERE 1 = 0"; 该select语句主要用于读取表的结构而不考虑表中的数据，这样节省了内存，因为可以不用保存结果 集。   create table newtable as select * from oldtable where 1=0;  创建一个新表，而新表的结构与查询的表的结构是一样的。</a:t>
            </a:r>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封面页">
    <p:spTree>
      <p:nvGrpSpPr>
        <p:cNvPr id="1" name=""/>
        <p:cNvGrpSpPr/>
        <p:nvPr/>
      </p:nvGrpSpPr>
      <p:grpSpPr>
        <a:xfrm>
          <a:off x="0" y="0"/>
          <a:ext cx="0" cy="0"/>
          <a:chOff x="0" y="0"/>
          <a:chExt cx="0" cy="0"/>
        </a:xfrm>
      </p:grpSpPr>
      <p:sp>
        <p:nvSpPr>
          <p:cNvPr id="20" name="Shape 20"/>
          <p:cNvSpPr/>
          <p:nvPr>
            <p:ph type="title" hasCustomPrompt="1"/>
          </p:nvPr>
        </p:nvSpPr>
        <p:spPr>
          <a:prstGeom prst="rect">
            <a:avLst/>
          </a:prstGeom>
        </p:spPr>
        <p:txBody>
          <a:bodyPr/>
          <a:lstStyle/>
          <a:p>
            <a:r>
              <a:t>标题文本</a:t>
            </a:r>
          </a:p>
        </p:txBody>
      </p:sp>
      <p:sp>
        <p:nvSpPr>
          <p:cNvPr id="21" name="Shape 2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2_自定义版式">
    <p:spTree>
      <p:nvGrpSpPr>
        <p:cNvPr id="1" name=""/>
        <p:cNvGrpSpPr/>
        <p:nvPr/>
      </p:nvGrpSpPr>
      <p:grpSpPr>
        <a:xfrm>
          <a:off x="0" y="0"/>
          <a:ext cx="0" cy="0"/>
          <a:chOff x="0" y="0"/>
          <a:chExt cx="0" cy="0"/>
        </a:xfrm>
      </p:grpSpPr>
      <p:sp>
        <p:nvSpPr>
          <p:cNvPr id="28" name="Shape 28"/>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29"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30" name="Shape 30"/>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31" name="Shape 31"/>
          <p:cNvSpPr/>
          <p:nvPr/>
        </p:nvSpPr>
        <p:spPr>
          <a:xfrm>
            <a:off x="10308" y="981521"/>
            <a:ext cx="12201922" cy="4572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32" name="Shape 32"/>
          <p:cNvSpPr/>
          <p:nvPr>
            <p:ph type="body" sz="quarter" idx="1" hasCustomPrompt="1"/>
          </p:nvPr>
        </p:nvSpPr>
        <p:spPr>
          <a:xfrm>
            <a:off x="5451102" y="2142393"/>
            <a:ext cx="5832649" cy="646332"/>
          </a:xfrm>
          <a:prstGeom prst="rect">
            <a:avLst/>
          </a:prstGeom>
        </p:spPr>
        <p:txBody>
          <a:bodyPr/>
          <a:lstStyle>
            <a:lvl1pPr marL="0" indent="0">
              <a:spcBef>
                <a:spcPts val="800"/>
              </a:spcBef>
              <a:buClrTx/>
              <a:buSzTx/>
              <a:buFontTx/>
              <a:buNone/>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1181735" indent="-5715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6770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22866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896870"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33" name="Shape 33"/>
          <p:cNvSpPr/>
          <p:nvPr/>
        </p:nvSpPr>
        <p:spPr>
          <a:xfrm>
            <a:off x="4023036" y="2145031"/>
            <a:ext cx="2088234" cy="688341"/>
          </a:xfrm>
          <a:prstGeom prst="rect">
            <a:avLst/>
          </a:prstGeom>
          <a:ln w="12700">
            <a:miter lim="400000"/>
          </a:ln>
        </p:spPr>
        <p:txBody>
          <a:bodyPr lIns="45719" rIns="45719">
            <a:spAutoFit/>
          </a:bodyPr>
          <a:lstStyle>
            <a:lvl1pPr>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讲师：</a:t>
            </a:r>
          </a:p>
        </p:txBody>
      </p:sp>
      <p:sp>
        <p:nvSpPr>
          <p:cNvPr id="34" name="Shape 34"/>
          <p:cNvSpPr/>
          <p:nvPr>
            <p:ph type="body" sz="quarter" idx="13"/>
          </p:nvPr>
        </p:nvSpPr>
        <p:spPr>
          <a:xfrm>
            <a:off x="5428045" y="2925738"/>
            <a:ext cx="4487555" cy="746359"/>
          </a:xfrm>
          <a:prstGeom prst="rect">
            <a:avLst/>
          </a:prstGeom>
        </p:spPr>
        <p:txBody>
          <a:bodyPr/>
          <a:lstStyle/>
          <a:p>
            <a:pPr marL="381000" indent="-381000">
              <a:lnSpc>
                <a:spcPts val="5000"/>
              </a:lnSpc>
              <a:spcBef>
                <a:spcPts val="500"/>
              </a:spcBef>
              <a:buClrTx/>
              <a:buSzTx/>
              <a:buFontTx/>
              <a:buNone/>
              <a:defRPr sz="2400">
                <a:solidFill>
                  <a:srgbClr val="5A5A5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35" name="image3.png" descr="C:\Users\王佩丰\Desktop\为梦想增值 (2).png"/>
          <p:cNvPicPr>
            <a:picLocks noChangeAspect="1"/>
          </p:cNvPicPr>
          <p:nvPr/>
        </p:nvPicPr>
        <p:blipFill>
          <a:blip r:embed="rId3"/>
          <a:stretch>
            <a:fillRect/>
          </a:stretch>
        </p:blipFill>
        <p:spPr>
          <a:xfrm>
            <a:off x="482551" y="6238106"/>
            <a:ext cx="2016225" cy="472554"/>
          </a:xfrm>
          <a:prstGeom prst="rect">
            <a:avLst/>
          </a:prstGeom>
          <a:ln w="12700">
            <a:miter lim="400000"/>
            <a:headEnd/>
            <a:tailEnd/>
          </a:ln>
        </p:spPr>
      </p:pic>
      <p:sp>
        <p:nvSpPr>
          <p:cNvPr id="36" name="Shape 3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4_自定义版式">
    <p:spTree>
      <p:nvGrpSpPr>
        <p:cNvPr id="1" name=""/>
        <p:cNvGrpSpPr/>
        <p:nvPr/>
      </p:nvGrpSpPr>
      <p:grpSpPr>
        <a:xfrm>
          <a:off x="0" y="0"/>
          <a:ext cx="0" cy="0"/>
          <a:chOff x="0" y="0"/>
          <a:chExt cx="0" cy="0"/>
        </a:xfrm>
      </p:grpSpPr>
      <p:sp>
        <p:nvSpPr>
          <p:cNvPr id="43" name="Shape 43"/>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44"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45" name="Shape 45"/>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46" name="Shape 46"/>
          <p:cNvSpPr/>
          <p:nvPr/>
        </p:nvSpPr>
        <p:spPr>
          <a:xfrm>
            <a:off x="0" y="0"/>
            <a:ext cx="12198350" cy="685958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7" name="Shape 47"/>
          <p:cNvSpPr/>
          <p:nvPr/>
        </p:nvSpPr>
        <p:spPr>
          <a:xfrm>
            <a:off x="-3573" y="-14925"/>
            <a:ext cx="4158533" cy="6874514"/>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48" name="Shape 48"/>
          <p:cNvSpPr/>
          <p:nvPr/>
        </p:nvSpPr>
        <p:spPr>
          <a:xfrm>
            <a:off x="779548" y="1443396"/>
            <a:ext cx="2592290" cy="1234441"/>
          </a:xfrm>
          <a:prstGeom prst="rect">
            <a:avLst/>
          </a:prstGeom>
          <a:ln w="12700">
            <a:miter lim="400000"/>
          </a:ln>
        </p:spPr>
        <p:txBody>
          <a:bodyPr lIns="45719" rIns="45719">
            <a:spAutoFit/>
          </a:bodyPr>
          <a:lstStyle/>
          <a:p>
            <a:pPr>
              <a:defRPr sz="4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课程目录</a:t>
            </a:r>
          </a:p>
          <a:p>
            <a:pPr>
              <a:defRPr sz="2300">
                <a:solidFill>
                  <a:srgbClr val="FFFFFF"/>
                </a:solidFill>
                <a:latin typeface="Arial Unicode MS"/>
                <a:ea typeface="Arial Unicode MS"/>
                <a:cs typeface="Arial Unicode MS"/>
                <a:sym typeface="Arial Unicode MS"/>
              </a:defRPr>
            </a:pPr>
            <a:r>
              <a:t>Course Contents</a:t>
            </a:r>
          </a:p>
        </p:txBody>
      </p:sp>
      <p:pic>
        <p:nvPicPr>
          <p:cNvPr id="49" name="image1.png" descr="C:\Users\王佩丰\Desktop\51CTO学院-源.png"/>
          <p:cNvPicPr>
            <a:picLocks noChangeAspect="1"/>
          </p:cNvPicPr>
          <p:nvPr/>
        </p:nvPicPr>
        <p:blipFill>
          <a:blip r:embed="rId2"/>
          <a:stretch>
            <a:fillRect/>
          </a:stretch>
        </p:blipFill>
        <p:spPr>
          <a:xfrm>
            <a:off x="9843590" y="6094090"/>
            <a:ext cx="2045693" cy="490521"/>
          </a:xfrm>
          <a:prstGeom prst="rect">
            <a:avLst/>
          </a:prstGeom>
          <a:ln w="12700">
            <a:miter lim="400000"/>
            <a:headEnd/>
            <a:tailEnd/>
          </a:ln>
        </p:spPr>
      </p:pic>
      <p:sp>
        <p:nvSpPr>
          <p:cNvPr id="50" name="Shape 50"/>
          <p:cNvSpPr/>
          <p:nvPr>
            <p:ph type="body" sz="half" idx="1" hasCustomPrompt="1"/>
          </p:nvPr>
        </p:nvSpPr>
        <p:spPr>
          <a:xfrm>
            <a:off x="4514998" y="1701601"/>
            <a:ext cx="6408539" cy="4153217"/>
          </a:xfrm>
          <a:prstGeom prst="rect">
            <a:avLst/>
          </a:prstGeom>
        </p:spPr>
        <p:txBody>
          <a:bodyPr/>
          <a:lstStyle>
            <a:lvl1pPr marL="514350" indent="-514350">
              <a:spcBef>
                <a:spcPts val="0"/>
              </a:spcBef>
              <a:buClrTx/>
              <a:buFontTx/>
              <a:buBlip>
                <a:blip r:embed="rId3"/>
              </a:buBlip>
            </a:lvl1pPr>
            <a:lvl2pPr>
              <a:spcBef>
                <a:spcPts val="0"/>
              </a:spcBef>
              <a:buClrTx/>
              <a:buFontTx/>
            </a:lvl2pPr>
            <a:lvl3pPr>
              <a:spcBef>
                <a:spcPts val="0"/>
              </a:spcBef>
              <a:buClrTx/>
              <a:buFontTx/>
            </a:lvl3pPr>
            <a:lvl4pPr>
              <a:spcBef>
                <a:spcPts val="0"/>
              </a:spcBef>
              <a:buClrTx/>
              <a:buFontTx/>
            </a:lvl4pPr>
            <a:lvl5pPr>
              <a:spcBef>
                <a:spcPts val="0"/>
              </a:spcBef>
              <a:buClrTx/>
              <a:buFontTx/>
            </a:lvl5pPr>
          </a:lstStyle>
          <a:p>
            <a:r>
              <a:t>正文级别 1</a:t>
            </a:r>
          </a:p>
          <a:p>
            <a:pPr lvl="1"/>
            <a:r>
              <a:t>正文级别 2</a:t>
            </a:r>
          </a:p>
          <a:p>
            <a:pPr lvl="2"/>
            <a:r>
              <a:t>正文级别 3</a:t>
            </a:r>
          </a:p>
          <a:p>
            <a:pPr lvl="3"/>
            <a:r>
              <a:t>正文级别 4</a:t>
            </a:r>
          </a:p>
          <a:p>
            <a:pPr lvl="4"/>
            <a:r>
              <a:t>正文级别 5</a:t>
            </a:r>
          </a:p>
        </p:txBody>
      </p:sp>
      <p:sp>
        <p:nvSpPr>
          <p:cNvPr id="51" name="Shape 5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sp>
        <p:nvSpPr>
          <p:cNvPr id="58" name="Shape 58"/>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59"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60" name="Shape 60"/>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61" name="Shape 61"/>
          <p:cNvSpPr/>
          <p:nvPr/>
        </p:nvSpPr>
        <p:spPr>
          <a:xfrm flipV="1">
            <a:off x="7551" y="2971829"/>
            <a:ext cx="12198351" cy="4573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62" name="Shape 62"/>
          <p:cNvSpPr/>
          <p:nvPr/>
        </p:nvSpPr>
        <p:spPr>
          <a:xfrm>
            <a:off x="1130623" y="1796401"/>
            <a:ext cx="2441751" cy="2442314"/>
          </a:xfrm>
          <a:prstGeom prst="ellipse">
            <a:avLst/>
          </a:prstGeom>
          <a:blipFill>
            <a:blip r:embed="rId3"/>
            <a:stretch>
              <a:fillRect/>
            </a:stretch>
          </a:blipFill>
          <a:ln w="38100">
            <a:solidFill>
              <a:srgbClr val="21B6BB"/>
            </a:solidFill>
          </a:ln>
          <a:effectLst>
            <a:outerShdw blurRad="63500" rotWithShape="0">
              <a:srgbClr val="000000">
                <a:alpha val="30000"/>
              </a:srgbClr>
            </a:outerShdw>
          </a:effectLst>
        </p:spPr>
        <p:txBody>
          <a:bodyPr lIns="45719" rIns="45719" anchor="ctr"/>
          <a:lstStyle/>
          <a:p>
            <a:pPr algn="ctr">
              <a:defRPr sz="37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3" name="Shape 63"/>
          <p:cNvSpPr/>
          <p:nvPr>
            <p:ph type="body" sz="quarter" idx="1" hasCustomPrompt="1"/>
          </p:nvPr>
        </p:nvSpPr>
        <p:spPr>
          <a:xfrm>
            <a:off x="3866927" y="2061327"/>
            <a:ext cx="8331423" cy="646332"/>
          </a:xfrm>
          <a:prstGeom prst="rect">
            <a:avLst/>
          </a:prstGeom>
        </p:spPr>
        <p:txBody>
          <a:bodyPr/>
          <a:lstStyle>
            <a:lvl1pPr marL="0" indent="0">
              <a:spcBef>
                <a:spcPts val="800"/>
              </a:spcBef>
              <a:buClrTx/>
              <a:buSzTx/>
              <a:buFontTx/>
              <a:buNone/>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1181735" indent="-5715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6770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22866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896870"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64" name="Shape 64"/>
          <p:cNvSpPr/>
          <p:nvPr>
            <p:ph type="body" sz="quarter" idx="13"/>
          </p:nvPr>
        </p:nvSpPr>
        <p:spPr>
          <a:xfrm>
            <a:off x="4659017" y="3213722"/>
            <a:ext cx="6264695" cy="746359"/>
          </a:xfrm>
          <a:prstGeom prst="rect">
            <a:avLst/>
          </a:prstGeom>
        </p:spPr>
        <p:txBody>
          <a:bodyPr/>
          <a:lstStyle/>
          <a:p>
            <a:pPr marL="381000" indent="-381000">
              <a:lnSpc>
                <a:spcPts val="5000"/>
              </a:lnSpc>
              <a:defRPr>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65" name="image3.png" descr="C:\Users\王佩丰\Desktop\为梦想增值 (2).png"/>
          <p:cNvPicPr>
            <a:picLocks noChangeAspect="1"/>
          </p:cNvPicPr>
          <p:nvPr/>
        </p:nvPicPr>
        <p:blipFill>
          <a:blip r:embed="rId4"/>
          <a:stretch>
            <a:fillRect/>
          </a:stretch>
        </p:blipFill>
        <p:spPr>
          <a:xfrm>
            <a:off x="482551" y="6238106"/>
            <a:ext cx="2016225" cy="472554"/>
          </a:xfrm>
          <a:prstGeom prst="rect">
            <a:avLst/>
          </a:prstGeom>
          <a:ln w="12700">
            <a:miter lim="400000"/>
            <a:headEnd/>
            <a:tailEnd/>
          </a:ln>
        </p:spPr>
      </p:pic>
      <p:sp>
        <p:nvSpPr>
          <p:cNvPr id="66" name="Shape 6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sp>
        <p:nvSpPr>
          <p:cNvPr id="73" name="Shape 73"/>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74"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75" name="Shape 75"/>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76" name="Shape 76"/>
          <p:cNvSpPr/>
          <p:nvPr>
            <p:ph type="title" hasCustomPrompt="1"/>
          </p:nvPr>
        </p:nvSpPr>
        <p:spPr>
          <a:xfrm>
            <a:off x="956928" y="1485578"/>
            <a:ext cx="10200541" cy="718443"/>
          </a:xfrm>
          <a:prstGeom prst="rect">
            <a:avLst/>
          </a:prstGeom>
        </p:spPr>
        <p:txBody>
          <a:bodyPr/>
          <a:lstStyle>
            <a:lvl1pPr algn="l">
              <a:defRPr sz="3700">
                <a:solidFill>
                  <a:srgbClr val="21B6BB"/>
                </a:solidFill>
              </a:defRPr>
            </a:lvl1pPr>
          </a:lstStyle>
          <a:p>
            <a:r>
              <a:t>标题文本</a:t>
            </a:r>
          </a:p>
        </p:txBody>
      </p:sp>
      <p:sp>
        <p:nvSpPr>
          <p:cNvPr id="77" name="Shape 77"/>
          <p:cNvSpPr/>
          <p:nvPr/>
        </p:nvSpPr>
        <p:spPr>
          <a:xfrm>
            <a:off x="10308" y="981521"/>
            <a:ext cx="12201922" cy="4572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78" name="Shape 78"/>
          <p:cNvSpPr/>
          <p:nvPr>
            <p:ph type="body" sz="half" idx="1" hasCustomPrompt="1"/>
          </p:nvPr>
        </p:nvSpPr>
        <p:spPr>
          <a:xfrm>
            <a:off x="985837" y="2349500"/>
            <a:ext cx="10153651" cy="2952750"/>
          </a:xfrm>
          <a:prstGeom prst="rect">
            <a:avLst/>
          </a:prstGeo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r>
              <a:t>正文级别 1</a:t>
            </a:r>
          </a:p>
          <a:p>
            <a:pPr lvl="1"/>
            <a:r>
              <a:t>正文级别 2</a:t>
            </a:r>
          </a:p>
          <a:p>
            <a:pPr lvl="2"/>
            <a:r>
              <a:t>正文级别 3</a:t>
            </a:r>
          </a:p>
          <a:p>
            <a:pPr lvl="3"/>
            <a:r>
              <a:t>正文级别 4</a:t>
            </a:r>
          </a:p>
          <a:p>
            <a:pPr lvl="4"/>
            <a:r>
              <a:t>正文级别 5</a:t>
            </a:r>
          </a:p>
        </p:txBody>
      </p:sp>
      <p:pic>
        <p:nvPicPr>
          <p:cNvPr id="79" name="image3.png" descr="C:\Users\王佩丰\Desktop\为梦想增值 (2).png"/>
          <p:cNvPicPr>
            <a:picLocks noChangeAspect="1"/>
          </p:cNvPicPr>
          <p:nvPr/>
        </p:nvPicPr>
        <p:blipFill>
          <a:blip r:embed="rId3"/>
          <a:stretch>
            <a:fillRect/>
          </a:stretch>
        </p:blipFill>
        <p:spPr>
          <a:xfrm>
            <a:off x="482551" y="6238106"/>
            <a:ext cx="2016225" cy="472554"/>
          </a:xfrm>
          <a:prstGeom prst="rect">
            <a:avLst/>
          </a:prstGeom>
          <a:ln w="12700">
            <a:miter lim="400000"/>
            <a:headEnd/>
            <a:tailEnd/>
          </a:ln>
        </p:spPr>
      </p:pic>
      <p:sp>
        <p:nvSpPr>
          <p:cNvPr id="80" name="Shape 8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自定义版式">
    <p:spTree>
      <p:nvGrpSpPr>
        <p:cNvPr id="1" name=""/>
        <p:cNvGrpSpPr/>
        <p:nvPr/>
      </p:nvGrpSpPr>
      <p:grpSpPr>
        <a:xfrm>
          <a:off x="0" y="0"/>
          <a:ext cx="0" cy="0"/>
          <a:chOff x="0" y="0"/>
          <a:chExt cx="0" cy="0"/>
        </a:xfrm>
      </p:grpSpPr>
      <p:sp>
        <p:nvSpPr>
          <p:cNvPr id="87" name="Shape 87"/>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88"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89" name="Shape 89"/>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90" name="Shape 90"/>
          <p:cNvSpPr/>
          <p:nvPr/>
        </p:nvSpPr>
        <p:spPr>
          <a:xfrm>
            <a:off x="3310" y="0"/>
            <a:ext cx="12198351" cy="685958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1" name="Shape 91"/>
          <p:cNvSpPr/>
          <p:nvPr/>
        </p:nvSpPr>
        <p:spPr>
          <a:xfrm>
            <a:off x="5493" y="3285778"/>
            <a:ext cx="12195176" cy="3573811"/>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92" name="Shape 92"/>
          <p:cNvSpPr/>
          <p:nvPr/>
        </p:nvSpPr>
        <p:spPr>
          <a:xfrm>
            <a:off x="5019054" y="1703242"/>
            <a:ext cx="7179296" cy="1590041"/>
          </a:xfrm>
          <a:prstGeom prst="rect">
            <a:avLst/>
          </a:prstGeom>
          <a:ln w="12700">
            <a:miter lim="400000"/>
          </a:ln>
        </p:spPr>
        <p:txBody>
          <a:bodyPr lIns="45719" rIns="45719">
            <a:spAutoFit/>
          </a:bodyPr>
          <a:lstStyle>
            <a:lvl1pPr>
              <a:defRPr sz="8800">
                <a:solidFill>
                  <a:srgbClr val="21B6BB"/>
                </a:solidFill>
                <a:effectLst>
                  <a:outerShdw blurRad="38100" dist="38100" dir="2700000" rotWithShape="0">
                    <a:srgbClr val="000000">
                      <a:alpha val="43137"/>
                    </a:srgbClr>
                  </a:outerShdw>
                </a:effectLst>
                <a:latin typeface="Arial Unicode MS"/>
                <a:ea typeface="Arial Unicode MS"/>
                <a:cs typeface="Arial Unicode MS"/>
                <a:sym typeface="Arial Unicode MS"/>
              </a:defRPr>
            </a:lvl1pPr>
          </a:lstStyle>
          <a:p>
            <a:r>
              <a:t>Thank You !</a:t>
            </a:r>
          </a:p>
        </p:txBody>
      </p:sp>
      <p:pic>
        <p:nvPicPr>
          <p:cNvPr id="93" name="image1.png" descr="C:\Users\王佩丰\Desktop\51CTO学院-源.png"/>
          <p:cNvPicPr>
            <a:picLocks noChangeAspect="1"/>
          </p:cNvPicPr>
          <p:nvPr/>
        </p:nvPicPr>
        <p:blipFill>
          <a:blip r:embed="rId2"/>
          <a:stretch>
            <a:fillRect/>
          </a:stretch>
        </p:blipFill>
        <p:spPr>
          <a:xfrm>
            <a:off x="9771582" y="405458"/>
            <a:ext cx="2030769" cy="486942"/>
          </a:xfrm>
          <a:prstGeom prst="rect">
            <a:avLst/>
          </a:prstGeom>
          <a:ln w="12700">
            <a:miter lim="400000"/>
            <a:headEnd/>
            <a:tailEnd/>
          </a:ln>
        </p:spPr>
      </p:pic>
      <p:pic>
        <p:nvPicPr>
          <p:cNvPr id="94" name="image3.png" descr="C:\Users\王佩丰\Desktop\为梦想增值 (2).png"/>
          <p:cNvPicPr>
            <a:picLocks noChangeAspect="1"/>
          </p:cNvPicPr>
          <p:nvPr/>
        </p:nvPicPr>
        <p:blipFill>
          <a:blip r:embed="rId3"/>
          <a:stretch>
            <a:fillRect/>
          </a:stretch>
        </p:blipFill>
        <p:spPr>
          <a:xfrm>
            <a:off x="6243191" y="3583168"/>
            <a:ext cx="3960441" cy="928230"/>
          </a:xfrm>
          <a:prstGeom prst="rect">
            <a:avLst/>
          </a:prstGeom>
          <a:ln w="12700">
            <a:miter lim="400000"/>
            <a:headEnd/>
            <a:tailEnd/>
          </a:ln>
        </p:spPr>
      </p:pic>
      <p:sp>
        <p:nvSpPr>
          <p:cNvPr id="95" name="Shape 95"/>
          <p:cNvSpPr/>
          <p:nvPr/>
        </p:nvSpPr>
        <p:spPr>
          <a:xfrm>
            <a:off x="5494" y="3217259"/>
            <a:ext cx="12201922" cy="72009"/>
          </a:xfrm>
          <a:prstGeom prst="rect">
            <a:avLst/>
          </a:prstGeom>
          <a:solidFill>
            <a:srgbClr val="5A5A5A"/>
          </a:solidFill>
          <a:ln w="12700">
            <a:miter lim="400000"/>
          </a:ln>
        </p:spPr>
        <p:txBody>
          <a:bodyPr lIns="45719" rIns="45719" anchor="ctr"/>
          <a:lstStyle/>
          <a:p>
            <a:pPr algn="ctr">
              <a:defRPr>
                <a:solidFill>
                  <a:srgbClr val="FFFFFF"/>
                </a:solidFill>
              </a:defRPr>
            </a:pPr>
          </a:p>
        </p:txBody>
      </p:sp>
      <p:sp>
        <p:nvSpPr>
          <p:cNvPr id="96" name="Shape 96"/>
          <p:cNvSpPr/>
          <p:nvPr/>
        </p:nvSpPr>
        <p:spPr>
          <a:xfrm>
            <a:off x="1274638" y="1864970"/>
            <a:ext cx="2520282" cy="2520865"/>
          </a:xfrm>
          <a:prstGeom prst="ellipse">
            <a:avLst/>
          </a:prstGeom>
          <a:blipFill>
            <a:blip r:embed="rId4"/>
            <a:stretch>
              <a:fillRect/>
            </a:stretch>
          </a:blipFill>
          <a:ln w="38100">
            <a:solidFill>
              <a:srgbClr val="21B6BB"/>
            </a:solidFill>
          </a:ln>
          <a:effectLst>
            <a:outerShdw blurRad="63500" rotWithShape="0">
              <a:srgbClr val="000000">
                <a:alpha val="30000"/>
              </a:srgbClr>
            </a:outerShdw>
          </a:effectLst>
        </p:spPr>
        <p:txBody>
          <a:bodyPr lIns="45719" rIns="45719" anchor="ctr"/>
          <a:lstStyle/>
          <a:p>
            <a:pPr algn="ctr">
              <a:defRPr sz="37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97" name="Shape 97"/>
          <p:cNvSpPr/>
          <p:nvPr/>
        </p:nvSpPr>
        <p:spPr>
          <a:xfrm>
            <a:off x="5848641" y="4494629"/>
            <a:ext cx="4389178" cy="701041"/>
          </a:xfrm>
          <a:prstGeom prst="rect">
            <a:avLst/>
          </a:prstGeom>
          <a:ln w="12700">
            <a:miter lim="400000"/>
          </a:ln>
        </p:spPr>
        <p:txBody>
          <a:bodyPr lIns="45719" rIns="45719">
            <a:spAutoFit/>
          </a:bodyPr>
          <a:lstStyle>
            <a:lvl1pPr algn="r">
              <a:defRPr sz="3600">
                <a:solidFill>
                  <a:srgbClr val="FFFFFF"/>
                </a:solidFill>
                <a:latin typeface="Arial Unicode MS"/>
                <a:ea typeface="Arial Unicode MS"/>
                <a:cs typeface="Arial Unicode MS"/>
                <a:sym typeface="Arial Unicode MS"/>
              </a:defRPr>
            </a:lvl1pPr>
          </a:lstStyle>
          <a:p>
            <a:r>
              <a:t>edu.51cto.com</a:t>
            </a:r>
          </a:p>
        </p:txBody>
      </p:sp>
      <p:sp>
        <p:nvSpPr>
          <p:cNvPr id="98" name="Shape 9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sp>
        <p:nvSpPr>
          <p:cNvPr id="105" name="Shape 105"/>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106"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107" name="Shape 107"/>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108" name="Shape 108"/>
          <p:cNvSpPr/>
          <p:nvPr>
            <p:ph type="title" hasCustomPrompt="1"/>
          </p:nvPr>
        </p:nvSpPr>
        <p:spPr>
          <a:xfrm>
            <a:off x="956928" y="1485578"/>
            <a:ext cx="10200541" cy="718443"/>
          </a:xfrm>
          <a:prstGeom prst="rect">
            <a:avLst/>
          </a:prstGeom>
        </p:spPr>
        <p:txBody>
          <a:bodyPr/>
          <a:lstStyle>
            <a:lvl1pPr algn="l">
              <a:defRPr sz="3700">
                <a:solidFill>
                  <a:srgbClr val="21B6BB"/>
                </a:solidFill>
              </a:defRPr>
            </a:lvl1pPr>
          </a:lstStyle>
          <a:p>
            <a:r>
              <a:t>标题文本</a:t>
            </a:r>
          </a:p>
        </p:txBody>
      </p:sp>
      <p:sp>
        <p:nvSpPr>
          <p:cNvPr id="109" name="Shape 109"/>
          <p:cNvSpPr/>
          <p:nvPr/>
        </p:nvSpPr>
        <p:spPr>
          <a:xfrm>
            <a:off x="10308" y="981521"/>
            <a:ext cx="12201922" cy="4572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110" name="Shape 110"/>
          <p:cNvSpPr/>
          <p:nvPr>
            <p:ph type="body" sz="half" idx="1" hasCustomPrompt="1"/>
          </p:nvPr>
        </p:nvSpPr>
        <p:spPr>
          <a:xfrm>
            <a:off x="985837" y="2349500"/>
            <a:ext cx="10153651" cy="2952750"/>
          </a:xfrm>
          <a:prstGeom prst="rect">
            <a:avLst/>
          </a:prstGeo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r>
              <a:t>正文级别 1</a:t>
            </a:r>
          </a:p>
          <a:p>
            <a:pPr lvl="1"/>
            <a:r>
              <a:t>正文级别 2</a:t>
            </a:r>
          </a:p>
          <a:p>
            <a:pPr lvl="2"/>
            <a:r>
              <a:t>正文级别 3</a:t>
            </a:r>
          </a:p>
          <a:p>
            <a:pPr lvl="3"/>
            <a:r>
              <a:t>正文级别 4</a:t>
            </a:r>
          </a:p>
          <a:p>
            <a:pPr lvl="4"/>
            <a:r>
              <a:t>正文级别 5</a:t>
            </a:r>
          </a:p>
        </p:txBody>
      </p:sp>
      <p:pic>
        <p:nvPicPr>
          <p:cNvPr id="111" name="image3.png" descr="C:\Users\王佩丰\Desktop\为梦想增值 (2).png"/>
          <p:cNvPicPr>
            <a:picLocks noChangeAspect="1"/>
          </p:cNvPicPr>
          <p:nvPr/>
        </p:nvPicPr>
        <p:blipFill>
          <a:blip r:embed="rId3"/>
          <a:stretch>
            <a:fillRect/>
          </a:stretch>
        </p:blipFill>
        <p:spPr>
          <a:xfrm>
            <a:off x="482551" y="6238106"/>
            <a:ext cx="2016225" cy="472554"/>
          </a:xfrm>
          <a:prstGeom prst="rect">
            <a:avLst/>
          </a:prstGeom>
          <a:ln w="12700">
            <a:miter lim="400000"/>
            <a:headEnd/>
            <a:tailEnd/>
          </a:ln>
        </p:spPr>
      </p:pic>
      <p:sp>
        <p:nvSpPr>
          <p:cNvPr id="112" name="Shape 112"/>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image" Target="../media/image6.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AFAFA"/>
            </a:gs>
            <a:gs pos="50000">
              <a:srgbClr val="FBFBFB"/>
            </a:gs>
            <a:gs pos="100000">
              <a:srgbClr val="FCFCFC"/>
            </a:gs>
          </a:gsLst>
          <a:lin ang="5400000" scaled="0"/>
        </a:gradFill>
        <a:effectLst/>
      </p:bgPr>
    </p:bg>
    <p:spTree>
      <p:nvGrpSpPr>
        <p:cNvPr id="1" name=""/>
        <p:cNvGrpSpPr/>
        <p:nvPr/>
      </p:nvGrpSpPr>
      <p:grpSpPr>
        <a:xfrm>
          <a:off x="0" y="0"/>
          <a:ext cx="0" cy="0"/>
          <a:chOff x="0" y="0"/>
          <a:chExt cx="0" cy="0"/>
        </a:xfrm>
      </p:grpSpPr>
      <p:sp>
        <p:nvSpPr>
          <p:cNvPr id="2" name="Shape 2"/>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3" name="image1.png" descr="C:\Users\王佩丰\Desktop\51CTO学院-源.png"/>
          <p:cNvPicPr>
            <a:picLocks noChangeAspect="1"/>
          </p:cNvPicPr>
          <p:nvPr/>
        </p:nvPicPr>
        <p:blipFill>
          <a:blip r:embed="rId9"/>
          <a:stretch>
            <a:fillRect/>
          </a:stretch>
        </p:blipFill>
        <p:spPr>
          <a:xfrm>
            <a:off x="554558" y="261442"/>
            <a:ext cx="1728193" cy="414390"/>
          </a:xfrm>
          <a:prstGeom prst="rect">
            <a:avLst/>
          </a:prstGeom>
          <a:ln w="12700">
            <a:miter lim="400000"/>
            <a:headEnd/>
            <a:tailEnd/>
          </a:ln>
        </p:spPr>
      </p:pic>
      <p:sp>
        <p:nvSpPr>
          <p:cNvPr id="4" name="Shape 4"/>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5" name="Shape 5"/>
          <p:cNvSpPr/>
          <p:nvPr/>
        </p:nvSpPr>
        <p:spPr>
          <a:xfrm>
            <a:off x="0" y="1939"/>
            <a:ext cx="12198350" cy="6859588"/>
          </a:xfrm>
          <a:prstGeom prst="rect">
            <a:avLst/>
          </a:prstGeom>
          <a:solidFill>
            <a:srgbClr val="FFFFFF"/>
          </a:solidFill>
          <a:ln w="25400">
            <a:solidFill>
              <a:srgbClr val="FFFFFF"/>
            </a:solidFill>
          </a:ln>
        </p:spPr>
        <p:txBody>
          <a:bodyPr lIns="45719" rIns="45719" anchor="ctr"/>
          <a:lstStyle/>
          <a:p>
            <a:pPr algn="ctr">
              <a:defRPr>
                <a:solidFill>
                  <a:srgbClr val="FFFFFF"/>
                </a:solidFill>
              </a:defRPr>
            </a:pPr>
          </a:p>
        </p:txBody>
      </p:sp>
      <p:sp>
        <p:nvSpPr>
          <p:cNvPr id="6" name="Shape 6"/>
          <p:cNvSpPr/>
          <p:nvPr/>
        </p:nvSpPr>
        <p:spPr>
          <a:xfrm>
            <a:off x="5493" y="4294089"/>
            <a:ext cx="12195176" cy="136847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7" name="Shape 7"/>
          <p:cNvSpPr/>
          <p:nvPr>
            <p:ph type="title"/>
          </p:nvPr>
        </p:nvSpPr>
        <p:spPr>
          <a:xfrm>
            <a:off x="770581" y="4501251"/>
            <a:ext cx="10657187" cy="954151"/>
          </a:xfrm>
          <a:prstGeom prst="rect">
            <a:avLst/>
          </a:prstGeom>
          <a:ln w="12700">
            <a:miter lim="400000"/>
          </a:ln>
        </p:spPr>
        <p:txBody>
          <a:bodyPr lIns="45719" rIns="45719" anchor="ctr">
            <a:normAutofit/>
          </a:bodyPr>
          <a:lstStyle/>
          <a:p>
            <a:r>
              <a:t>标题文本</a:t>
            </a:r>
          </a:p>
        </p:txBody>
      </p:sp>
      <p:pic>
        <p:nvPicPr>
          <p:cNvPr id="8" name="image2.jpg" descr="C:\Users\王佩丰\Desktop\未标题-2.jpg"/>
          <p:cNvPicPr>
            <a:picLocks noChangeAspect="1"/>
          </p:cNvPicPr>
          <p:nvPr/>
        </p:nvPicPr>
        <p:blipFill>
          <a:blip r:embed="rId10"/>
          <a:srcRect t="3588"/>
          <a:stretch>
            <a:fillRect/>
          </a:stretch>
        </p:blipFill>
        <p:spPr>
          <a:xfrm>
            <a:off x="5493" y="-1"/>
            <a:ext cx="12220553" cy="4294091"/>
          </a:xfrm>
          <a:prstGeom prst="rect">
            <a:avLst/>
          </a:prstGeom>
          <a:ln w="12700">
            <a:miter lim="400000"/>
            <a:headEnd/>
            <a:tailEnd/>
          </a:ln>
        </p:spPr>
      </p:pic>
      <p:pic>
        <p:nvPicPr>
          <p:cNvPr id="9" name="image1.png" descr="C:\Users\王佩丰\Desktop\51CTO学院-源.png"/>
          <p:cNvPicPr>
            <a:picLocks noChangeAspect="1"/>
          </p:cNvPicPr>
          <p:nvPr/>
        </p:nvPicPr>
        <p:blipFill>
          <a:blip r:embed="rId9"/>
          <a:stretch>
            <a:fillRect/>
          </a:stretch>
        </p:blipFill>
        <p:spPr>
          <a:xfrm>
            <a:off x="626566" y="6002542"/>
            <a:ext cx="2304258" cy="552520"/>
          </a:xfrm>
          <a:prstGeom prst="rect">
            <a:avLst/>
          </a:prstGeom>
          <a:ln w="12700">
            <a:miter lim="400000"/>
            <a:headEnd/>
            <a:tailEnd/>
          </a:ln>
        </p:spPr>
      </p:pic>
      <p:pic>
        <p:nvPicPr>
          <p:cNvPr id="10" name="image3.png" descr="C:\Users\王佩丰\Desktop\为梦想增值 (2).png"/>
          <p:cNvPicPr>
            <a:picLocks noChangeAspect="1"/>
          </p:cNvPicPr>
          <p:nvPr/>
        </p:nvPicPr>
        <p:blipFill>
          <a:blip r:embed="rId11"/>
          <a:stretch>
            <a:fillRect/>
          </a:stretch>
        </p:blipFill>
        <p:spPr>
          <a:xfrm rot="20635441">
            <a:off x="533958" y="939042"/>
            <a:ext cx="3985733" cy="934157"/>
          </a:xfrm>
          <a:prstGeom prst="rect">
            <a:avLst/>
          </a:prstGeom>
          <a:ln w="12700">
            <a:miter lim="400000"/>
            <a:headEnd/>
            <a:tailEnd/>
          </a:ln>
        </p:spPr>
      </p:pic>
      <p:sp>
        <p:nvSpPr>
          <p:cNvPr id="11" name="Shape 11"/>
          <p:cNvSpPr/>
          <p:nvPr/>
        </p:nvSpPr>
        <p:spPr>
          <a:xfrm>
            <a:off x="7121252" y="6093397"/>
            <a:ext cx="4965740" cy="510541"/>
          </a:xfrm>
          <a:prstGeom prst="rect">
            <a:avLst/>
          </a:prstGeom>
          <a:ln w="12700">
            <a:miter lim="400000"/>
          </a:ln>
        </p:spPr>
        <p:txBody>
          <a:bodyPr lIns="45719" rIns="45719">
            <a:spAutoFit/>
          </a:bodyPr>
          <a:lstStyle>
            <a:lvl1pPr algn="r">
              <a:defRPr>
                <a:solidFill>
                  <a:srgbClr val="21B6BB"/>
                </a:solidFill>
                <a:latin typeface="Arial Unicode MS"/>
                <a:ea typeface="Arial Unicode MS"/>
                <a:cs typeface="Arial Unicode MS"/>
                <a:sym typeface="Arial Unicode MS"/>
              </a:defRPr>
            </a:lvl1pPr>
          </a:lstStyle>
          <a:p>
            <a:r>
              <a:t>edu.51cto.com</a:t>
            </a:r>
          </a:p>
        </p:txBody>
      </p:sp>
      <p:sp>
        <p:nvSpPr>
          <p:cNvPr id="12" name="Shape 12"/>
          <p:cNvSpPr/>
          <p:nvPr>
            <p:ph type="body" idx="1"/>
          </p:nvPr>
        </p:nvSpPr>
        <p:spPr>
          <a:xfrm>
            <a:off x="609600" y="1600200"/>
            <a:ext cx="10972800" cy="4525963"/>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1600835" marR="0" indent="-609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1pPr>
      <a:lvl2pPr marL="1054735" marR="0" indent="-4445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2pPr>
      <a:lvl3pPr marL="1575435"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3pPr>
      <a:lvl4pPr marL="2185035"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4pPr>
      <a:lvl5pPr marL="2795270"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5pPr>
      <a:lvl6pPr marL="3404870"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6pPr>
      <a:lvl7pPr marL="3975100" marR="0" indent="-31623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7pPr>
      <a:lvl8pPr marL="4584700" marR="0" indent="-31623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8pPr>
      <a:lvl9pPr marL="5194935" marR="0" indent="-31623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9pPr>
    </p:bodyStyle>
    <p:otherStyle>
      <a:lvl1pPr marL="0" marR="0" indent="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60960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121983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182943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243903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304927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365887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426847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487870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5.xml"/><Relationship Id="rId2" Type="http://schemas.openxmlformats.org/officeDocument/2006/relationships/image" Target="../media/image40.png"/><Relationship Id="rId1"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5.xml"/><Relationship Id="rId2" Type="http://schemas.openxmlformats.org/officeDocument/2006/relationships/image" Target="../media/image65.png"/><Relationship Id="rId1"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5.xml"/><Relationship Id="rId2" Type="http://schemas.openxmlformats.org/officeDocument/2006/relationships/image" Target="../media/image68.png"/><Relationship Id="rId1" Type="http://schemas.openxmlformats.org/officeDocument/2006/relationships/image" Target="../media/image67.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5.xml"/><Relationship Id="rId2" Type="http://schemas.openxmlformats.org/officeDocument/2006/relationships/image" Target="../media/image70.png"/><Relationship Id="rId1"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5.xml"/><Relationship Id="rId2" Type="http://schemas.openxmlformats.org/officeDocument/2006/relationships/image" Target="../media/image74.png"/><Relationship Id="rId1" Type="http://schemas.openxmlformats.org/officeDocument/2006/relationships/image" Target="../media/image7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5.xml"/><Relationship Id="rId2" Type="http://schemas.openxmlformats.org/officeDocument/2006/relationships/image" Target="../media/image77.png"/><Relationship Id="rId1" Type="http://schemas.openxmlformats.org/officeDocument/2006/relationships/image" Target="../media/image7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ph type="title"/>
          </p:nvPr>
        </p:nvSpPr>
        <p:spPr>
          <a:xfrm>
            <a:off x="770581" y="4501251"/>
            <a:ext cx="10657187" cy="954151"/>
          </a:xfrm>
          <a:prstGeom prst="rect">
            <a:avLst/>
          </a:prstGeom>
        </p:spPr>
        <p:txBody>
          <a:bodyPr/>
          <a:lstStyle>
            <a:lvl1pPr defTabSz="658495">
              <a:defRPr sz="2915"/>
            </a:lvl1pPr>
          </a:lstStyle>
          <a:p>
            <a:r>
              <a:rPr lang="zh-CN"/>
              <a:t>大数据之</a:t>
            </a:r>
            <a:r>
              <a:rPr lang="en-US" altLang="zh-CN"/>
              <a:t>sparkSQL</a:t>
            </a:r>
            <a:r>
              <a:rPr lang="zh-CN" altLang="en-US"/>
              <a:t>编程</a:t>
            </a:r>
            <a:endParaRPr lang="zh-CN" altLang="en-US"/>
          </a:p>
        </p:txBody>
      </p:sp>
      <p:sp>
        <p:nvSpPr>
          <p:cNvPr id="2" name="文本框 1"/>
          <p:cNvSpPr txBox="1"/>
          <p:nvPr/>
        </p:nvSpPr>
        <p:spPr>
          <a:xfrm>
            <a:off x="3038475" y="6144895"/>
            <a:ext cx="13505815" cy="3670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1800" b="1" i="0" u="sng" strike="noStrike" cap="none" spc="0" normalizeH="0" baseline="0">
                <a:ln>
                  <a:noFill/>
                </a:ln>
                <a:solidFill>
                  <a:srgbClr val="0702BE"/>
                </a:solidFill>
                <a:effectLst/>
                <a:uFillTx/>
                <a:latin typeface="+mn-lt"/>
                <a:ea typeface="+mn-ea"/>
                <a:cs typeface="+mn-cs"/>
                <a:sym typeface="Calibri" panose="020F0502020204030204"/>
              </a:rPr>
              <a:t>https://spark.apache.org/docs/2.1.0/sql-programming-guide.html</a:t>
            </a:r>
            <a:endParaRPr kumimoji="0" lang="zh-CN" altLang="en-US" sz="1800" b="1" i="0" u="sng" strike="noStrike" cap="none" spc="0" normalizeH="0" baseline="0">
              <a:ln>
                <a:noFill/>
              </a:ln>
              <a:solidFill>
                <a:srgbClr val="0702BE"/>
              </a:solidFill>
              <a:effectLst/>
              <a:uFillTx/>
              <a:latin typeface="+mn-lt"/>
              <a:ea typeface="+mn-ea"/>
              <a:cs typeface="+mn-cs"/>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160458"/>
            <a:ext cx="10200541" cy="718443"/>
          </a:xfrm>
          <a:prstGeom prst="rect">
            <a:avLst/>
          </a:prstGeom>
        </p:spPr>
        <p:txBody>
          <a:bodyPr/>
          <a:lstStyle/>
          <a:p>
            <a:r>
              <a:t>Hadoop发展历程</a:t>
            </a:r>
          </a:p>
        </p:txBody>
      </p:sp>
      <p:pic>
        <p:nvPicPr>
          <p:cNvPr id="2" name="图片 1" descr="999804-20171010185540559-731591030"/>
          <p:cNvPicPr>
            <a:picLocks noChangeAspect="1"/>
          </p:cNvPicPr>
          <p:nvPr/>
        </p:nvPicPr>
        <p:blipFill>
          <a:blip r:embed="rId1"/>
          <a:stretch>
            <a:fillRect/>
          </a:stretch>
        </p:blipFill>
        <p:spPr>
          <a:xfrm>
            <a:off x="995680" y="2046605"/>
            <a:ext cx="6408420" cy="4033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三</a:t>
            </a:r>
            <a:r>
              <a:t>章：</a:t>
            </a:r>
            <a:r>
              <a:rPr lang="en-US"/>
              <a:t>HDFS</a:t>
            </a:r>
            <a:r>
              <a:rPr lang="zh-CN" altLang="en-US"/>
              <a:t>架构（NameNode DataNodes）</a:t>
            </a:r>
            <a:endParaRPr lang="zh-CN" altLang="en-US"/>
          </a:p>
        </p:txBody>
      </p:sp>
      <p:pic>
        <p:nvPicPr>
          <p:cNvPr id="2" name="图片 1" descr="407408-20170524170759669-738764593"/>
          <p:cNvPicPr>
            <a:picLocks noChangeAspect="1"/>
          </p:cNvPicPr>
          <p:nvPr/>
        </p:nvPicPr>
        <p:blipFill>
          <a:blip r:embed="rId1"/>
          <a:stretch>
            <a:fillRect/>
          </a:stretch>
        </p:blipFill>
        <p:spPr>
          <a:xfrm>
            <a:off x="4005580" y="2338705"/>
            <a:ext cx="5196205" cy="3590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025203"/>
            <a:ext cx="10200541" cy="718443"/>
          </a:xfrm>
          <a:prstGeom prst="rect">
            <a:avLst/>
          </a:prstGeom>
        </p:spPr>
        <p:txBody>
          <a:bodyPr/>
          <a:lstStyle/>
          <a:p>
            <a:r>
              <a:t>第</a:t>
            </a:r>
            <a:r>
              <a:rPr lang="zh-CN"/>
              <a:t>四</a:t>
            </a:r>
            <a:r>
              <a:t>章：</a:t>
            </a:r>
            <a:r>
              <a:rPr lang="zh-CN"/>
              <a:t>环境安装</a:t>
            </a:r>
            <a:endParaRPr lang="zh-CN"/>
          </a:p>
        </p:txBody>
      </p:sp>
      <p:sp>
        <p:nvSpPr>
          <p:cNvPr id="130" name="Shape 130"/>
          <p:cNvSpPr/>
          <p:nvPr>
            <p:ph type="body" sz="half" idx="1"/>
          </p:nvPr>
        </p:nvSpPr>
        <p:spPr>
          <a:xfrm>
            <a:off x="-834390" y="1887855"/>
            <a:ext cx="8369300" cy="4375150"/>
          </a:xfrm>
          <a:prstGeom prst="rect">
            <a:avLst/>
          </a:prstGeom>
        </p:spPr>
        <p:txBody>
          <a:bodyPr>
            <a:normAutofit lnSpcReduction="10000"/>
          </a:bodyPr>
          <a:lstStyle/>
          <a:p>
            <a:pPr marL="991235" indent="0" algn="l">
              <a:buNone/>
            </a:pPr>
            <a:r>
              <a:rPr lang="en-US" altLang="zh-CN" sz="1200" b="1">
                <a:latin typeface="宋体" panose="02010600030101010101" pitchFamily="2" charset="-122"/>
                <a:ea typeface="宋体" panose="02010600030101010101" pitchFamily="2" charset="-122"/>
                <a:cs typeface="宋体" panose="02010600030101010101" pitchFamily="2" charset="-122"/>
                <a:sym typeface="+mn-ea"/>
              </a:rPr>
              <a:t>CDH</a:t>
            </a:r>
            <a:r>
              <a:rPr lang="zh-CN" altLang="en-US" sz="1200" b="1">
                <a:latin typeface="宋体" panose="02010600030101010101" pitchFamily="2" charset="-122"/>
                <a:ea typeface="宋体" panose="02010600030101010101" pitchFamily="2" charset="-122"/>
                <a:cs typeface="宋体" panose="02010600030101010101" pitchFamily="2" charset="-122"/>
                <a:sym typeface="+mn-ea"/>
              </a:rPr>
              <a:t>下载地址：</a:t>
            </a:r>
            <a:r>
              <a:rPr lang="en-US" altLang="zh-CN" sz="1200" b="1">
                <a:latin typeface="宋体" panose="02010600030101010101" pitchFamily="2" charset="-122"/>
                <a:ea typeface="宋体" panose="02010600030101010101" pitchFamily="2" charset="-122"/>
                <a:cs typeface="宋体" panose="02010600030101010101" pitchFamily="2" charset="-122"/>
                <a:sym typeface="+mn-ea"/>
              </a:rPr>
              <a:t>http://archive.cloudera.com/cdh5/cdh/5/</a:t>
            </a:r>
            <a:endParaRPr lang="zh-CN" altLang="en-US" sz="1200" b="1">
              <a:latin typeface="宋体" panose="02010600030101010101" pitchFamily="2" charset="-122"/>
              <a:ea typeface="宋体" panose="02010600030101010101" pitchFamily="2" charset="-122"/>
              <a:cs typeface="宋体" panose="02010600030101010101" pitchFamily="2" charset="-122"/>
              <a:sym typeface="+mn-ea"/>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tar -czf spark-2.1.0-bin-2.6.0-cdh5.7.0.tar.gz spark-2.1.0-bin-2.6.0-cdh5.7.0</a:t>
            </a:r>
            <a:endParaRPr lang="zh-CN" altLang="en-US" sz="1200" b="1">
              <a:latin typeface="宋体" panose="02010600030101010101" pitchFamily="2" charset="-122"/>
              <a:ea typeface="宋体" panose="02010600030101010101" pitchFamily="2" charset="-122"/>
              <a:cs typeface="宋体" panose="02010600030101010101" pitchFamily="2" charset="-122"/>
              <a:sym typeface="+mn-ea"/>
            </a:endParaRPr>
          </a:p>
          <a:p>
            <a:pPr marL="991235" indent="0" algn="l">
              <a:buNone/>
            </a:pPr>
            <a:endParaRPr lang="en-US" altLang="zh-CN"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虚拟机用户名/密码： hadoop/hadoop</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软件安装存放目录：~/app</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测试数据存放目录：~/data</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开源框架软件存放目录：~/software</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开源框架源码存放目录：~/source</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Maven依赖包存放目录：~/maven_repos</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脚本存放目录：~/shell</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JDK使用版本：1.7.0_51 </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Maven使用版本：3.3.9 </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Scala使用版本：2.11.8</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Hadoop使用版本：2.6.0-cdh5.7.0</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Hive使用版本：1.1.0-cdh5.7.0 </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Spark使用版本：2.1.0</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Zeppelin使用版本：0.7.1</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buNone/>
            </a:pPr>
            <a:endParaRPr lang="en-US" altLang="zh-CN" sz="600">
              <a:ea typeface="宋体" panose="02010600030101010101" pitchFamily="2" charset="-122"/>
            </a:endParaRPr>
          </a:p>
          <a:p>
            <a:pPr marL="991235" indent="0">
              <a:buNone/>
            </a:pPr>
            <a:endParaRPr lang="zh-CN" altLang="en-US" sz="600">
              <a:ea typeface="宋体" panose="02010600030101010101" pitchFamily="2" charset="-122"/>
            </a:endParaRPr>
          </a:p>
          <a:p>
            <a:pPr marL="991235" indent="0">
              <a:buNone/>
            </a:pPr>
            <a:endParaRPr lang="zh-CN" altLang="en-US" sz="600">
              <a:ea typeface="宋体" panose="02010600030101010101" pitchFamily="2" charset="-122"/>
            </a:endParaRPr>
          </a:p>
        </p:txBody>
      </p:sp>
      <p:sp>
        <p:nvSpPr>
          <p:cNvPr id="2" name="文本框 1"/>
          <p:cNvSpPr txBox="1"/>
          <p:nvPr/>
        </p:nvSpPr>
        <p:spPr>
          <a:xfrm>
            <a:off x="6910705" y="2044700"/>
            <a:ext cx="5190490" cy="3598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cat ~/.bash_profile</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JAVA_HOME=/home/hadoop/app/jdk1.7.0_51</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PATH=$JAVA_HOME/bin:$PATH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MAVEN_HOME=/home/hadoop/app/apache-maven-3.3.9</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PATH=$MAVEN_HOME/bin:$PATH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HADOOP_HOME=/home/hadoop/app/hadoop-2.6.0-cdh5.7.0</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PATH=$HADOOP_HOME/bin:$PATH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HIVE_HOME=/home/hadoop/app/hive-1.1.0-cdh5.7.0</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PATH=$HIVE_HOME/bin:$PATH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SCALA_HOME=/home/hadoop/app/scala-2.11.8</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PATH=$SCALA_HOME/bin:$PATH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SPARK_HOME=/home/hadoop/app/spark-2.1.0-bin-2.6.0-cdh5.7.0</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PATH=$SPARK_HOME/bin:$PATH</a:t>
            </a:r>
            <a:endParaRPr kumimoji="0" lang="zh-CN" altLang="en-US" sz="12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五</a:t>
            </a:r>
            <a:r>
              <a:t>章：</a:t>
            </a:r>
            <a:r>
              <a:rPr lang="en-US"/>
              <a:t>hadoop</a:t>
            </a:r>
            <a:r>
              <a:rPr lang="zh-CN" altLang="en-US"/>
              <a:t>安装</a:t>
            </a:r>
            <a:endParaRPr lang="zh-CN" altLang="en-US"/>
          </a:p>
        </p:txBody>
      </p:sp>
      <p:sp>
        <p:nvSpPr>
          <p:cNvPr id="130" name="Shape 130"/>
          <p:cNvSpPr/>
          <p:nvPr>
            <p:ph type="body" sz="half" idx="1"/>
          </p:nvPr>
        </p:nvSpPr>
        <p:spPr>
          <a:xfrm>
            <a:off x="985520" y="2349500"/>
            <a:ext cx="10153650" cy="4385310"/>
          </a:xfrm>
          <a:prstGeom prst="rect">
            <a:avLst/>
          </a:prstGeom>
        </p:spPr>
        <p:txBody>
          <a:bodyPr/>
          <a:lstStyle/>
          <a:p>
            <a:pPr marL="991235" indent="0">
              <a:buNone/>
            </a:pPr>
            <a:r>
              <a:rPr lang="zh-CN">
                <a:ea typeface="宋体" panose="02010600030101010101" pitchFamily="2" charset="-122"/>
              </a:rPr>
              <a:t>配置文件修改：</a:t>
            </a:r>
            <a:r>
              <a:rPr lang="en-US" altLang="zh-CN">
                <a:ea typeface="宋体" panose="02010600030101010101" pitchFamily="2" charset="-122"/>
              </a:rPr>
              <a:t>$HADOOP_HOME/etc/hadoop/</a:t>
            </a:r>
            <a:endParaRPr lang="en-US" altLang="zh-CN">
              <a:ea typeface="宋体" panose="02010600030101010101" pitchFamily="2" charset="-122"/>
            </a:endParaRPr>
          </a:p>
          <a:p>
            <a:pPr marL="991235" indent="0">
              <a:buNone/>
            </a:pPr>
            <a:r>
              <a:rPr lang="en-US" altLang="zh-CN">
                <a:ea typeface="宋体" panose="02010600030101010101" pitchFamily="2" charset="-122"/>
              </a:rPr>
              <a:t>hadoop-env.sh</a:t>
            </a:r>
            <a:endParaRPr lang="en-US" altLang="zh-CN">
              <a:ea typeface="宋体" panose="02010600030101010101" pitchFamily="2" charset="-122"/>
            </a:endParaRPr>
          </a:p>
          <a:p>
            <a:pPr marL="991235" indent="0">
              <a:buNone/>
            </a:pPr>
            <a:r>
              <a:rPr lang="en-US" altLang="zh-CN">
                <a:ea typeface="宋体" panose="02010600030101010101" pitchFamily="2" charset="-122"/>
              </a:rPr>
              <a:t>		export JAVA_HOME=</a:t>
            </a:r>
            <a:endParaRPr lang="en-US" altLang="zh-CN">
              <a:ea typeface="宋体" panose="02010600030101010101" pitchFamily="2" charset="-122"/>
            </a:endParaRPr>
          </a:p>
          <a:p>
            <a:pPr marL="991235" indent="0">
              <a:buNone/>
            </a:pPr>
            <a:r>
              <a:rPr lang="en-US" altLang="zh-CN">
                <a:ea typeface="宋体" panose="02010600030101010101" pitchFamily="2" charset="-122"/>
              </a:rPr>
              <a:t>core-site.xml</a:t>
            </a:r>
            <a:endParaRPr lang="en-US" altLang="zh-CN">
              <a:ea typeface="宋体" panose="02010600030101010101" pitchFamily="2" charset="-122"/>
            </a:endParaRPr>
          </a:p>
          <a:p>
            <a:pPr marL="991235" indent="0">
              <a:buNone/>
            </a:pPr>
            <a:r>
              <a:rPr lang="en-US" altLang="zh-CN">
                <a:ea typeface="宋体" panose="02010600030101010101" pitchFamily="2" charset="-122"/>
              </a:rPr>
              <a:t>hdfs-site.xml</a:t>
            </a:r>
            <a:endParaRPr lang="en-US" altLang="zh-CN">
              <a:ea typeface="宋体" panose="02010600030101010101" pitchFamily="2" charset="-122"/>
            </a:endParaRPr>
          </a:p>
          <a:p>
            <a:pPr marL="991235" indent="0">
              <a:buNone/>
            </a:pPr>
            <a:endParaRPr lang="en-US" altLang="zh-CN">
              <a:ea typeface="宋体" panose="02010600030101010101" pitchFamily="2" charset="-122"/>
            </a:endParaRPr>
          </a:p>
          <a:p>
            <a:pPr marL="991235" indent="0">
              <a:buNone/>
            </a:pPr>
            <a:endParaRPr lang="en-US" altLang="zh-CN">
              <a:ea typeface="宋体" panose="02010600030101010101" pitchFamily="2" charset="-122"/>
            </a:endParaRPr>
          </a:p>
          <a:p>
            <a:pPr marL="991235" indent="0">
              <a:buNone/>
            </a:pPr>
            <a:endParaRPr lang="en-US" alt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t>启动h</a:t>
            </a:r>
            <a:r>
              <a:rPr lang="en-US" altLang="zh-CN"/>
              <a:t>adoop</a:t>
            </a:r>
            <a:endParaRPr lang="en-US" altLang="zh-CN"/>
          </a:p>
        </p:txBody>
      </p:sp>
      <p:sp>
        <p:nvSpPr>
          <p:cNvPr id="130" name="Shape 130"/>
          <p:cNvSpPr/>
          <p:nvPr>
            <p:ph type="body" sz="half" idx="1"/>
          </p:nvPr>
        </p:nvSpPr>
        <p:spPr>
          <a:xfrm>
            <a:off x="985520" y="2349500"/>
            <a:ext cx="10153650" cy="5045075"/>
          </a:xfrm>
          <a:prstGeom prst="rect">
            <a:avLst/>
          </a:prstGeom>
        </p:spPr>
        <p:txBody>
          <a:bodyPr>
            <a:normAutofit lnSpcReduction="10000"/>
          </a:bodyPr>
          <a:lstStyle/>
          <a:p>
            <a:r>
              <a:rPr lang="zh-CN">
                <a:ea typeface="宋体" panose="02010600030101010101" pitchFamily="2" charset="-122"/>
              </a:rPr>
              <a:t> </a:t>
            </a:r>
            <a:r>
              <a:rPr lang="zh-CN">
                <a:sym typeface="+mn-ea"/>
              </a:rPr>
              <a:t>格式</a:t>
            </a:r>
            <a:r>
              <a:rPr lang="en-US" altLang="zh-CN">
                <a:sym typeface="+mn-ea"/>
              </a:rPr>
              <a:t>HDFS</a:t>
            </a:r>
            <a:r>
              <a:rPr lang="zh-CN" altLang="en-US">
                <a:sym typeface="+mn-ea"/>
              </a:rPr>
              <a:t>（第一次启动时操作）</a:t>
            </a:r>
            <a:endParaRPr lang="zh-CN" altLang="en-US">
              <a:sym typeface="+mn-ea"/>
            </a:endParaRPr>
          </a:p>
          <a:p>
            <a:pPr marL="991235" indent="0">
              <a:buNone/>
            </a:pPr>
            <a:r>
              <a:rPr lang="en-US" altLang="zh-CN">
                <a:ea typeface="宋体" panose="02010600030101010101" pitchFamily="2" charset="-122"/>
              </a:rPr>
              <a:t>		</a:t>
            </a:r>
            <a:r>
              <a:rPr lang="zh-CN">
                <a:ea typeface="宋体" panose="02010600030101010101" pitchFamily="2" charset="-122"/>
              </a:rPr>
              <a:t> $ bin/hdfs namenode -format</a:t>
            </a:r>
            <a:endParaRPr lang="zh-CN">
              <a:ea typeface="宋体" panose="02010600030101010101" pitchFamily="2" charset="-122"/>
            </a:endParaRPr>
          </a:p>
          <a:p>
            <a:r>
              <a:rPr lang="zh-CN">
                <a:ea typeface="宋体" panose="02010600030101010101" pitchFamily="2" charset="-122"/>
              </a:rPr>
              <a:t>启动</a:t>
            </a:r>
            <a:r>
              <a:rPr lang="en-US" altLang="zh-CN">
                <a:ea typeface="宋体" panose="02010600030101010101" pitchFamily="2" charset="-122"/>
              </a:rPr>
              <a:t>hdfs</a:t>
            </a:r>
            <a:r>
              <a:rPr lang="zh-CN" altLang="en-US">
                <a:ea typeface="宋体" panose="02010600030101010101" pitchFamily="2" charset="-122"/>
              </a:rPr>
              <a:t>：</a:t>
            </a:r>
            <a:r>
              <a:rPr lang="zh-CN">
                <a:ea typeface="宋体" panose="02010600030101010101" pitchFamily="2" charset="-122"/>
              </a:rPr>
              <a:t>sbin/start-dfs.sh</a:t>
            </a:r>
            <a:endParaRPr lang="zh-CN">
              <a:ea typeface="宋体" panose="02010600030101010101" pitchFamily="2" charset="-122"/>
            </a:endParaRPr>
          </a:p>
          <a:p>
            <a:r>
              <a:rPr lang="zh-CN" altLang="en-US">
                <a:ea typeface="宋体" panose="02010600030101010101" pitchFamily="2" charset="-122"/>
                <a:sym typeface="+mn-ea"/>
              </a:rPr>
              <a:t>停止</a:t>
            </a:r>
            <a:r>
              <a:rPr lang="en-US" altLang="zh-CN">
                <a:ea typeface="宋体" panose="02010600030101010101" pitchFamily="2" charset="-122"/>
                <a:sym typeface="+mn-ea"/>
              </a:rPr>
              <a:t>hdfs</a:t>
            </a:r>
            <a:r>
              <a:rPr lang="zh-CN" altLang="en-US">
                <a:ea typeface="宋体" panose="02010600030101010101" pitchFamily="2" charset="-122"/>
                <a:sym typeface="+mn-ea"/>
              </a:rPr>
              <a:t>：</a:t>
            </a:r>
            <a:r>
              <a:rPr lang="en-US" altLang="zh-CN">
                <a:ea typeface="宋体" panose="02010600030101010101" pitchFamily="2" charset="-122"/>
                <a:sym typeface="+mn-ea"/>
              </a:rPr>
              <a:t>$ sbin/stop-dfs.sh</a:t>
            </a:r>
            <a:endParaRPr lang="en-US" altLang="zh-CN">
              <a:ea typeface="宋体" panose="02010600030101010101" pitchFamily="2" charset="-122"/>
            </a:endParaRPr>
          </a:p>
          <a:p>
            <a:pPr marL="991235" indent="0">
              <a:buNone/>
            </a:pPr>
            <a:endParaRPr lang="zh-CN">
              <a:ea typeface="宋体" panose="02010600030101010101" pitchFamily="2" charset="-122"/>
            </a:endParaRPr>
          </a:p>
          <a:p>
            <a:r>
              <a:rPr lang="zh-CN" altLang="en-US">
                <a:ea typeface="宋体" panose="02010600030101010101" pitchFamily="2" charset="-122"/>
              </a:rPr>
              <a:t>验证方式：</a:t>
            </a:r>
            <a:endParaRPr lang="zh-CN" altLang="en-US">
              <a:ea typeface="宋体" panose="02010600030101010101" pitchFamily="2" charset="-122"/>
            </a:endParaRPr>
          </a:p>
          <a:p>
            <a:pPr marL="991235" indent="0">
              <a:buNone/>
            </a:pPr>
            <a:r>
              <a:rPr lang="en-US" altLang="zh-CN">
                <a:ea typeface="宋体" panose="02010600030101010101" pitchFamily="2" charset="-122"/>
              </a:rPr>
              <a:t>		</a:t>
            </a:r>
            <a:r>
              <a:rPr lang="zh-CN" altLang="en-US">
                <a:ea typeface="宋体" panose="02010600030101010101" pitchFamily="2" charset="-122"/>
              </a:rPr>
              <a:t>控制台：</a:t>
            </a:r>
            <a:r>
              <a:rPr lang="en-US" altLang="zh-CN">
                <a:ea typeface="宋体" panose="02010600030101010101" pitchFamily="2" charset="-122"/>
              </a:rPr>
              <a:t>jps</a:t>
            </a:r>
            <a:endParaRPr lang="en-US" altLang="zh-CN">
              <a:ea typeface="宋体" panose="02010600030101010101" pitchFamily="2" charset="-122"/>
            </a:endParaRPr>
          </a:p>
          <a:p>
            <a:pPr marL="991235" indent="0">
              <a:buNone/>
            </a:pPr>
            <a:r>
              <a:rPr lang="en-US" altLang="zh-CN">
                <a:ea typeface="宋体" panose="02010600030101010101" pitchFamily="2" charset="-122"/>
              </a:rPr>
              <a:t>		</a:t>
            </a:r>
            <a:r>
              <a:rPr lang="zh-CN" altLang="en-US">
                <a:ea typeface="宋体" panose="02010600030101010101" pitchFamily="2" charset="-122"/>
              </a:rPr>
              <a:t>浏览器：</a:t>
            </a:r>
            <a:r>
              <a:rPr lang="en-US" altLang="zh-CN">
                <a:ea typeface="宋体" panose="02010600030101010101" pitchFamily="2" charset="-122"/>
              </a:rPr>
              <a:t>IP:50070</a:t>
            </a:r>
            <a:endParaRPr lang="en-US" alt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en-US"/>
              <a:t>HDFS </a:t>
            </a:r>
            <a:r>
              <a:rPr lang="zh-CN" altLang="en-US"/>
              <a:t>优缺点</a:t>
            </a:r>
            <a:endParaRPr lang="zh-CN" altLang="en-US"/>
          </a:p>
        </p:txBody>
      </p:sp>
      <p:sp>
        <p:nvSpPr>
          <p:cNvPr id="130" name="Shape 130"/>
          <p:cNvSpPr/>
          <p:nvPr>
            <p:ph type="body" sz="half" idx="1"/>
          </p:nvPr>
        </p:nvSpPr>
        <p:spPr>
          <a:prstGeom prst="rect">
            <a:avLst/>
          </a:prstGeom>
        </p:spPr>
        <p:txBody>
          <a:bodyPr>
            <a:normAutofit fontScale="90000"/>
          </a:bodyPr>
          <a:lstStyle/>
          <a:p>
            <a:endParaRPr lang="zh-CN">
              <a:ea typeface="宋体" panose="02010600030101010101" pitchFamily="2" charset="-122"/>
            </a:endParaRPr>
          </a:p>
          <a:p>
            <a:r>
              <a:rPr lang="zh-CN">
                <a:ea typeface="宋体" panose="02010600030101010101" pitchFamily="2" charset="-122"/>
              </a:rPr>
              <a:t>优点：</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可靠、容错</a:t>
            </a:r>
            <a:endParaRPr lang="zh-CN">
              <a:ea typeface="宋体" panose="02010600030101010101" pitchFamily="2" charset="-122"/>
            </a:endParaRPr>
          </a:p>
          <a:p>
            <a:r>
              <a:rPr lang="zh-CN">
                <a:ea typeface="宋体" panose="02010600030101010101" pitchFamily="2" charset="-122"/>
              </a:rPr>
              <a:t>缺点：</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ltLang="en-US">
                <a:ea typeface="宋体" panose="02010600030101010101" pitchFamily="2" charset="-122"/>
              </a:rPr>
              <a:t>访问速度不高</a:t>
            </a:r>
            <a:r>
              <a:rPr lang="en-US" altLang="zh-CN">
                <a:ea typeface="宋体" panose="02010600030101010101" pitchFamily="2" charset="-122"/>
              </a:rPr>
              <a:t>	</a:t>
            </a:r>
            <a:endParaRPr lang="en-US" alt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不适合存储小文件、</a:t>
            </a:r>
            <a:r>
              <a:rPr lang="en-US" altLang="zh-CN">
                <a:ea typeface="宋体" panose="02010600030101010101" pitchFamily="2" charset="-122"/>
              </a:rPr>
              <a:t>block</a:t>
            </a:r>
            <a:r>
              <a:rPr lang="zh-CN" altLang="en-US">
                <a:ea typeface="宋体" panose="02010600030101010101" pitchFamily="2" charset="-122"/>
              </a:rPr>
              <a:t>是有固定大小的（</a:t>
            </a:r>
            <a:r>
              <a:rPr lang="en-US" altLang="zh-CN">
                <a:ea typeface="宋体" panose="02010600030101010101" pitchFamily="2" charset="-122"/>
              </a:rPr>
              <a:t>128M</a:t>
            </a:r>
            <a:r>
              <a:rPr lang="zh-CN">
                <a:ea typeface="宋体" panose="02010600030101010101" pitchFamily="2" charset="-122"/>
              </a:rPr>
              <a:t>）</a:t>
            </a:r>
            <a:endParaRPr 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六</a:t>
            </a:r>
            <a:r>
              <a:t>章：</a:t>
            </a:r>
            <a:r>
              <a:rPr lang="en-US"/>
              <a:t>M-R </a:t>
            </a:r>
            <a:r>
              <a:rPr lang="zh-CN" altLang="en-US"/>
              <a:t>离线处理框架</a:t>
            </a:r>
            <a:endParaRPr lang="zh-CN" altLang="en-US"/>
          </a:p>
        </p:txBody>
      </p:sp>
      <p:sp>
        <p:nvSpPr>
          <p:cNvPr id="130" name="Shape 130"/>
          <p:cNvSpPr/>
          <p:nvPr>
            <p:ph type="body" sz="half" idx="1"/>
          </p:nvPr>
        </p:nvSpPr>
        <p:spPr>
          <a:prstGeom prst="rect">
            <a:avLst/>
          </a:prstGeom>
        </p:spPr>
        <p:txBody>
          <a:bodyPr/>
          <a:lstStyle/>
          <a:p>
            <a:r>
              <a:rPr lang="zh-CN" altLang="en-US">
                <a:ea typeface="宋体" panose="02010600030101010101" pitchFamily="2" charset="-122"/>
              </a:rPr>
              <a:t>不适合实时计算和流式处理、</a:t>
            </a:r>
            <a:r>
              <a:rPr lang="en-US" altLang="zh-CN">
                <a:ea typeface="宋体" panose="02010600030101010101" pitchFamily="2" charset="-122"/>
              </a:rPr>
              <a:t>DAG</a:t>
            </a:r>
            <a:r>
              <a:rPr lang="zh-CN" altLang="en-US">
                <a:ea typeface="宋体" panose="02010600030101010101" pitchFamily="2" charset="-122"/>
              </a:rPr>
              <a:t>计算</a:t>
            </a:r>
            <a:endParaRPr lang="zh-CN" altLang="en-US">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736340" y="3126740"/>
            <a:ext cx="5156200" cy="238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七</a:t>
            </a:r>
            <a:r>
              <a:t>章：</a:t>
            </a:r>
            <a:r>
              <a:rPr lang="en-US"/>
              <a:t>yarn</a:t>
            </a:r>
            <a:r>
              <a:rPr lang="zh-CN" altLang="en-US"/>
              <a:t>的产生（节省资源和运维成本）</a:t>
            </a:r>
            <a:endParaRPr lang="zh-CN" altLang="en-US"/>
          </a:p>
        </p:txBody>
      </p:sp>
      <p:pic>
        <p:nvPicPr>
          <p:cNvPr id="2" name="图片 1"/>
          <p:cNvPicPr>
            <a:picLocks noChangeAspect="1"/>
          </p:cNvPicPr>
          <p:nvPr/>
        </p:nvPicPr>
        <p:blipFill>
          <a:blip r:embed="rId1"/>
          <a:stretch>
            <a:fillRect/>
          </a:stretch>
        </p:blipFill>
        <p:spPr>
          <a:xfrm>
            <a:off x="2677160" y="2538730"/>
            <a:ext cx="7345680" cy="2964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en-US"/>
              <a:t>YARN</a:t>
            </a:r>
            <a:r>
              <a:rPr lang="zh-CN" altLang="en-US"/>
              <a:t>的执行流程</a:t>
            </a:r>
            <a:endParaRPr lang="zh-CN" altLang="en-US"/>
          </a:p>
        </p:txBody>
      </p:sp>
      <p:pic>
        <p:nvPicPr>
          <p:cNvPr id="5" name="图片 4"/>
          <p:cNvPicPr>
            <a:picLocks noChangeAspect="1"/>
          </p:cNvPicPr>
          <p:nvPr/>
        </p:nvPicPr>
        <p:blipFill>
          <a:blip r:embed="rId1"/>
          <a:stretch>
            <a:fillRect/>
          </a:stretch>
        </p:blipFill>
        <p:spPr>
          <a:xfrm>
            <a:off x="2706370" y="2054225"/>
            <a:ext cx="7124700" cy="413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824848" y="957258"/>
            <a:ext cx="10200541" cy="718443"/>
          </a:xfrm>
          <a:prstGeom prst="rect">
            <a:avLst/>
          </a:prstGeom>
        </p:spPr>
        <p:txBody>
          <a:bodyPr/>
          <a:lstStyle/>
          <a:p>
            <a:r>
              <a:rPr lang="en-US"/>
              <a:t>YARN</a:t>
            </a:r>
            <a:r>
              <a:rPr lang="zh-CN" altLang="en-US"/>
              <a:t>的执行流程</a:t>
            </a:r>
            <a:endParaRPr lang="zh-CN" altLang="en-US"/>
          </a:p>
        </p:txBody>
      </p:sp>
      <p:pic>
        <p:nvPicPr>
          <p:cNvPr id="2" name="图片 1"/>
          <p:cNvPicPr>
            <a:picLocks noChangeAspect="1"/>
          </p:cNvPicPr>
          <p:nvPr/>
        </p:nvPicPr>
        <p:blipFill>
          <a:blip r:embed="rId1"/>
          <a:stretch>
            <a:fillRect/>
          </a:stretch>
        </p:blipFill>
        <p:spPr>
          <a:xfrm>
            <a:off x="1069975" y="1553210"/>
            <a:ext cx="8096885" cy="454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ph type="body" sz="half" idx="1"/>
          </p:nvPr>
        </p:nvSpPr>
        <p:spPr>
          <a:xfrm>
            <a:off x="4461510" y="232410"/>
            <a:ext cx="7443470" cy="5622290"/>
          </a:xfrm>
          <a:prstGeom prst="rect">
            <a:avLst/>
          </a:prstGeom>
        </p:spPr>
        <p:txBody>
          <a:bodyPr>
            <a:normAutofit lnSpcReduction="10000"/>
          </a:bodyPr>
          <a:lstStyle/>
          <a:p>
            <a:pPr>
              <a:buBlip>
                <a:blip r:embed="rId1"/>
              </a:buBlip>
            </a:pPr>
            <a:r>
              <a:rPr lang="zh-CN">
                <a:ea typeface="宋体" panose="02010600030101010101" pitchFamily="2" charset="-122"/>
              </a:rPr>
              <a:t>大数据概述</a:t>
            </a:r>
            <a:endParaRPr lang="zh-CN">
              <a:ea typeface="宋体" panose="02010600030101010101" pitchFamily="2" charset="-122"/>
            </a:endParaRPr>
          </a:p>
          <a:p>
            <a:pPr>
              <a:buBlip>
                <a:blip r:embed="rId1"/>
              </a:buBlip>
            </a:pPr>
            <a:r>
              <a:rPr lang="en-US"/>
              <a:t>hadoop</a:t>
            </a:r>
            <a:r>
              <a:rPr lang="zh-CN" altLang="en-US">
                <a:ea typeface="宋体" panose="02010600030101010101" pitchFamily="2" charset="-122"/>
              </a:rPr>
              <a:t>概述</a:t>
            </a:r>
            <a:endParaRPr lang="zh-CN" altLang="en-US">
              <a:ea typeface="宋体" panose="02010600030101010101" pitchFamily="2" charset="-122"/>
            </a:endParaRPr>
          </a:p>
          <a:p>
            <a:pPr>
              <a:buBlip>
                <a:blip r:embed="rId1"/>
              </a:buBlip>
            </a:pPr>
            <a:r>
              <a:rPr lang="en-US">
                <a:sym typeface="+mn-ea"/>
              </a:rPr>
              <a:t>HDFS</a:t>
            </a:r>
            <a:r>
              <a:rPr lang="zh-CN" altLang="en-US">
                <a:sym typeface="+mn-ea"/>
              </a:rPr>
              <a:t>架构（NameNode DataNodes）</a:t>
            </a:r>
            <a:endParaRPr lang="zh-CN" altLang="en-US">
              <a:ea typeface="宋体" panose="02010600030101010101" pitchFamily="2" charset="-122"/>
              <a:sym typeface="+mn-ea"/>
            </a:endParaRPr>
          </a:p>
          <a:p>
            <a:pPr>
              <a:buBlip>
                <a:blip r:embed="rId1"/>
              </a:buBlip>
            </a:pPr>
            <a:r>
              <a:rPr lang="zh-CN">
                <a:sym typeface="+mn-ea"/>
              </a:rPr>
              <a:t>环境安装</a:t>
            </a:r>
            <a:endParaRPr lang="zh-CN">
              <a:sym typeface="+mn-ea"/>
            </a:endParaRPr>
          </a:p>
          <a:p>
            <a:pPr>
              <a:buBlip>
                <a:blip r:embed="rId1"/>
              </a:buBlip>
            </a:pPr>
            <a:r>
              <a:rPr lang="en-US">
                <a:sym typeface="+mn-ea"/>
              </a:rPr>
              <a:t>hadoop</a:t>
            </a:r>
            <a:r>
              <a:rPr lang="zh-CN" altLang="en-US">
                <a:sym typeface="+mn-ea"/>
              </a:rPr>
              <a:t>安装</a:t>
            </a:r>
            <a:endParaRPr lang="zh-CN" altLang="en-US">
              <a:sym typeface="+mn-ea"/>
            </a:endParaRPr>
          </a:p>
          <a:p>
            <a:pPr>
              <a:buBlip>
                <a:blip r:embed="rId1"/>
              </a:buBlip>
            </a:pPr>
            <a:r>
              <a:rPr lang="en-US">
                <a:sym typeface="+mn-ea"/>
              </a:rPr>
              <a:t>M-R </a:t>
            </a:r>
            <a:r>
              <a:rPr lang="zh-CN" altLang="en-US">
                <a:sym typeface="+mn-ea"/>
              </a:rPr>
              <a:t>离线处理框架</a:t>
            </a:r>
            <a:endParaRPr lang="zh-CN" altLang="en-US">
              <a:sym typeface="+mn-ea"/>
            </a:endParaRPr>
          </a:p>
          <a:p>
            <a:pPr>
              <a:buBlip>
                <a:blip r:embed="rId1"/>
              </a:buBlip>
            </a:pPr>
            <a:r>
              <a:rPr lang="en-US">
                <a:sym typeface="+mn-ea"/>
              </a:rPr>
              <a:t>yarn</a:t>
            </a:r>
            <a:r>
              <a:rPr lang="zh-CN" altLang="en-US">
                <a:sym typeface="+mn-ea"/>
              </a:rPr>
              <a:t>的产生（节省资源和运维成本）</a:t>
            </a:r>
            <a:endParaRPr lang="zh-CN" altLang="en-US">
              <a:sym typeface="+mn-ea"/>
            </a:endParaRPr>
          </a:p>
          <a:p>
            <a:pPr>
              <a:buBlip>
                <a:blip r:embed="rId1"/>
              </a:buBlip>
            </a:pPr>
            <a:r>
              <a:rPr lang="zh-CN">
                <a:sym typeface="+mn-ea"/>
              </a:rPr>
              <a:t>数据仓库</a:t>
            </a:r>
            <a:r>
              <a:rPr lang="en-US" altLang="zh-CN">
                <a:sym typeface="+mn-ea"/>
              </a:rPr>
              <a:t>-Hive</a:t>
            </a:r>
            <a:endParaRPr lang="en-US" altLang="zh-CN"/>
          </a:p>
          <a:p>
            <a:pPr>
              <a:buBlip>
                <a:blip r:embed="rId1"/>
              </a:buBlip>
            </a:pPr>
            <a:endParaRPr lang="zh-CN" altLang="en-US"/>
          </a:p>
          <a:p>
            <a:pPr>
              <a:buBlip>
                <a:blip r:embed="rId1"/>
              </a:buBlip>
            </a:pPr>
            <a:endParaRPr lang="zh-CN" altLang="en-US"/>
          </a:p>
          <a:p>
            <a:pPr>
              <a:buBlip>
                <a:blip r:embed="rId1"/>
              </a:buBlip>
            </a:pPr>
            <a:endParaRPr lang="zh-CN" altLang="en-US"/>
          </a:p>
          <a:p>
            <a:pPr>
              <a:buBlip>
                <a:blip r:embed="rId1"/>
              </a:buBlip>
            </a:pPr>
            <a:endParaRPr lang="zh-CN"/>
          </a:p>
          <a:p>
            <a:pPr>
              <a:buBlip>
                <a:blip r:embed="rId1"/>
              </a:buBlip>
            </a:pPr>
          </a:p>
          <a:p>
            <a:pPr>
              <a:buBlip>
                <a:blip r:embed="rId1"/>
              </a:buBlip>
            </a:pPr>
            <a:endParaRPr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013138"/>
            <a:ext cx="10200541" cy="718443"/>
          </a:xfrm>
          <a:prstGeom prst="rect">
            <a:avLst/>
          </a:prstGeom>
        </p:spPr>
        <p:txBody>
          <a:bodyPr/>
          <a:lstStyle/>
          <a:p>
            <a:r>
              <a:rPr lang="en-US"/>
              <a:t>YARN</a:t>
            </a:r>
            <a:r>
              <a:rPr lang="zh-CN" altLang="en-US"/>
              <a:t>的执行流程</a:t>
            </a:r>
            <a:endParaRPr lang="zh-CN" altLang="en-US"/>
          </a:p>
        </p:txBody>
      </p:sp>
      <p:pic>
        <p:nvPicPr>
          <p:cNvPr id="2" name="图片 1"/>
          <p:cNvPicPr>
            <a:picLocks noChangeAspect="1"/>
          </p:cNvPicPr>
          <p:nvPr/>
        </p:nvPicPr>
        <p:blipFill>
          <a:blip r:embed="rId1"/>
          <a:stretch>
            <a:fillRect/>
          </a:stretch>
        </p:blipFill>
        <p:spPr>
          <a:xfrm>
            <a:off x="2572385" y="1619250"/>
            <a:ext cx="7971155" cy="4400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八</a:t>
            </a:r>
            <a:r>
              <a:t>章：</a:t>
            </a:r>
            <a:r>
              <a:rPr lang="zh-CN"/>
              <a:t>数据仓库</a:t>
            </a:r>
            <a:r>
              <a:rPr lang="en-US" altLang="zh-CN"/>
              <a:t>-Hive</a:t>
            </a:r>
            <a:endParaRPr lang="en-US" altLang="zh-CN"/>
          </a:p>
        </p:txBody>
      </p:sp>
      <p:sp>
        <p:nvSpPr>
          <p:cNvPr id="130" name="Shape 130"/>
          <p:cNvSpPr/>
          <p:nvPr>
            <p:ph type="body" sz="half" idx="1"/>
          </p:nvPr>
        </p:nvSpPr>
        <p:spPr>
          <a:xfrm>
            <a:off x="985520" y="2349500"/>
            <a:ext cx="10153650" cy="3896995"/>
          </a:xfrm>
          <a:prstGeom prst="rect">
            <a:avLst/>
          </a:prstGeom>
        </p:spPr>
        <p:txBody>
          <a:bodyPr/>
          <a:lstStyle/>
          <a:p>
            <a:pPr marL="991235" indent="0">
              <a:buNone/>
            </a:pPr>
            <a:r>
              <a:rPr lang="en-US" altLang="zh-CN">
                <a:ea typeface="宋体" panose="02010600030101010101" pitchFamily="2" charset="-122"/>
              </a:rPr>
              <a:t>http://hive.apache.org</a:t>
            </a:r>
            <a:endParaRPr lang="en-US" altLang="zh-CN">
              <a:ea typeface="宋体" panose="02010600030101010101" pitchFamily="2" charset="-122"/>
            </a:endParaRPr>
          </a:p>
          <a:p>
            <a:pPr marL="991235" indent="0">
              <a:buNone/>
            </a:pPr>
            <a:r>
              <a:rPr lang="zh-CN" altLang="en-US">
                <a:ea typeface="宋体" panose="02010600030101010101" pitchFamily="2" charset="-122"/>
              </a:rPr>
              <a:t>存储在</a:t>
            </a:r>
            <a:r>
              <a:rPr lang="en-US" altLang="zh-CN">
                <a:ea typeface="宋体" panose="02010600030101010101" pitchFamily="2" charset="-122"/>
              </a:rPr>
              <a:t>HDFS</a:t>
            </a:r>
            <a:r>
              <a:rPr lang="zh-CN" altLang="en-US">
                <a:ea typeface="宋体" panose="02010600030101010101" pitchFamily="2" charset="-122"/>
              </a:rPr>
              <a:t>之上</a:t>
            </a:r>
            <a:endParaRPr lang="zh-CN" altLang="en-US">
              <a:ea typeface="宋体" panose="02010600030101010101" pitchFamily="2" charset="-122"/>
            </a:endParaRPr>
          </a:p>
          <a:p>
            <a:pPr marL="991235" indent="0">
              <a:buNone/>
            </a:pPr>
            <a:r>
              <a:rPr lang="zh-CN" altLang="en-US">
                <a:ea typeface="宋体" panose="02010600030101010101" pitchFamily="2" charset="-122"/>
              </a:rPr>
              <a:t>类似</a:t>
            </a:r>
            <a:r>
              <a:rPr lang="en-US" altLang="zh-CN">
                <a:ea typeface="宋体" panose="02010600030101010101" pitchFamily="2" charset="-122"/>
              </a:rPr>
              <a:t>SQL</a:t>
            </a:r>
            <a:r>
              <a:rPr lang="zh-CN" altLang="en-US">
                <a:ea typeface="宋体" panose="02010600030101010101" pitchFamily="2" charset="-122"/>
              </a:rPr>
              <a:t>的查询</a:t>
            </a:r>
            <a:endParaRPr lang="en-US" altLang="zh-CN">
              <a:ea typeface="宋体" panose="02010600030101010101" pitchFamily="2" charset="-122"/>
            </a:endParaRPr>
          </a:p>
          <a:p>
            <a:pPr marL="991235" indent="0">
              <a:buNone/>
            </a:pPr>
            <a:endParaRPr lang="en-US" altLang="zh-CN">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941955" y="4128135"/>
            <a:ext cx="6240780" cy="2118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04160" y="1355090"/>
            <a:ext cx="5860415" cy="446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46020" y="1405890"/>
            <a:ext cx="7886065" cy="4371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55620" y="1841500"/>
            <a:ext cx="2727960" cy="3825240"/>
          </a:xfrm>
          <a:prstGeom prst="rect">
            <a:avLst/>
          </a:prstGeom>
        </p:spPr>
      </p:pic>
      <p:sp>
        <p:nvSpPr>
          <p:cNvPr id="3" name="文本框 2"/>
          <p:cNvSpPr txBox="1"/>
          <p:nvPr/>
        </p:nvSpPr>
        <p:spPr>
          <a:xfrm>
            <a:off x="3348355" y="1107440"/>
            <a:ext cx="5495290"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hive</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启动后会自动帮我们创建表</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953448"/>
            <a:ext cx="10200541" cy="718443"/>
          </a:xfrm>
          <a:prstGeom prst="rect">
            <a:avLst/>
          </a:prstGeom>
        </p:spPr>
        <p:txBody>
          <a:bodyPr/>
          <a:p>
            <a:r>
              <a:rPr b="1">
                <a:latin typeface="宋体" panose="02010600030101010101" pitchFamily="2" charset="-122"/>
                <a:ea typeface="宋体" panose="02010600030101010101" pitchFamily="2" charset="-122"/>
                <a:cs typeface="宋体" panose="02010600030101010101" pitchFamily="2" charset="-122"/>
                <a:sym typeface="+mn-ea"/>
              </a:rPr>
              <a:t>Spark的四大优点</a:t>
            </a:r>
            <a:endParaRPr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30" name="Shape 130"/>
          <p:cNvSpPr/>
          <p:nvPr>
            <p:ph type="body" sz="half" idx="1"/>
          </p:nvPr>
        </p:nvSpPr>
        <p:spPr>
          <a:xfrm>
            <a:off x="1042670" y="1561465"/>
            <a:ext cx="10153650" cy="5289550"/>
          </a:xfrm>
          <a:prstGeom prst="rect">
            <a:avLst/>
          </a:prstGeom>
        </p:spPr>
        <p:txBody>
          <a:bodyPr>
            <a:normAutofit fontScale="70000"/>
          </a:bodyPr>
          <a:p>
            <a:r>
              <a:rPr lang="zh-CN" altLang="en-US">
                <a:ea typeface="宋体" panose="02010600030101010101" pitchFamily="2" charset="-122"/>
                <a:sym typeface="+mn-ea"/>
              </a:rPr>
              <a:t>运行速度</a:t>
            </a:r>
            <a:r>
              <a:rPr lang="en-US" altLang="zh-CN">
                <a:ea typeface="宋体" panose="02010600030101010101" pitchFamily="2" charset="-122"/>
                <a:sym typeface="+mn-ea"/>
              </a:rPr>
              <a:t>快</a:t>
            </a:r>
            <a:endParaRPr lang="en-US" altLang="zh-CN">
              <a:ea typeface="宋体" panose="02010600030101010101" pitchFamily="2" charset="-122"/>
              <a:sym typeface="+mn-ea"/>
            </a:endParaRPr>
          </a:p>
          <a:p>
            <a:r>
              <a:rPr lang="zh-CN" altLang="en-US">
                <a:ea typeface="宋体" panose="02010600030101010101" pitchFamily="2" charset="-122"/>
                <a:sym typeface="+mn-ea"/>
              </a:rPr>
              <a:t>易用性：支持多种开发语言（</a:t>
            </a:r>
            <a:r>
              <a:rPr lang="en-US" altLang="zh-CN">
                <a:ea typeface="宋体" panose="02010600030101010101" pitchFamily="2" charset="-122"/>
                <a:sym typeface="+mn-ea"/>
              </a:rPr>
              <a:t>java</a:t>
            </a:r>
            <a:r>
              <a:rPr lang="zh-CN" altLang="en-US">
                <a:ea typeface="宋体" panose="02010600030101010101" pitchFamily="2" charset="-122"/>
                <a:sym typeface="+mn-ea"/>
              </a:rPr>
              <a:t>、</a:t>
            </a:r>
            <a:r>
              <a:rPr lang="en-US" altLang="zh-CN">
                <a:ea typeface="宋体" panose="02010600030101010101" pitchFamily="2" charset="-122"/>
                <a:sym typeface="+mn-ea"/>
              </a:rPr>
              <a:t>python</a:t>
            </a:r>
            <a:r>
              <a:rPr lang="zh-CN" altLang="en-US">
                <a:ea typeface="宋体" panose="02010600030101010101" pitchFamily="2" charset="-122"/>
                <a:sym typeface="+mn-ea"/>
              </a:rPr>
              <a:t>、</a:t>
            </a:r>
            <a:r>
              <a:rPr lang="en-US" altLang="zh-CN">
                <a:ea typeface="宋体" panose="02010600030101010101" pitchFamily="2" charset="-122"/>
                <a:sym typeface="+mn-ea"/>
              </a:rPr>
              <a:t>scala</a:t>
            </a:r>
            <a:r>
              <a:rPr lang="zh-CN" altLang="en-US">
                <a:ea typeface="宋体" panose="02010600030101010101" pitchFamily="2" charset="-122"/>
                <a:sym typeface="+mn-ea"/>
              </a:rPr>
              <a:t>），</a:t>
            </a:r>
            <a:r>
              <a:rPr lang="zh-CN" altLang="en-US">
                <a:sym typeface="+mn-ea"/>
              </a:rPr>
              <a:t>支持交互式的Python和Scala的Shell，（</a:t>
            </a:r>
            <a:r>
              <a:rPr lang="en-US" altLang="zh-CN">
                <a:sym typeface="+mn-ea"/>
              </a:rPr>
              <a:t>local[2]</a:t>
            </a:r>
            <a:r>
              <a:rPr lang="zh-CN" altLang="en-US">
                <a:sym typeface="+mn-ea"/>
              </a:rPr>
              <a:t>本地调试）</a:t>
            </a:r>
            <a:endParaRPr lang="en-US" altLang="zh-CN">
              <a:ea typeface="宋体" panose="02010600030101010101" pitchFamily="2" charset="-122"/>
              <a:sym typeface="+mn-ea"/>
            </a:endParaRPr>
          </a:p>
          <a:p>
            <a:r>
              <a:rPr lang="zh-CN" altLang="en-US">
                <a:sym typeface="+mn-ea"/>
              </a:rPr>
              <a:t>通用性：Spark提供了统一的解决方案</a:t>
            </a:r>
            <a:endParaRPr lang="zh-CN" altLang="en-US">
              <a:sym typeface="+mn-ea"/>
            </a:endParaRPr>
          </a:p>
          <a:p>
            <a:pPr marL="991235" indent="0">
              <a:buNone/>
            </a:pPr>
            <a:r>
              <a:rPr lang="zh-CN" altLang="en-US">
                <a:sym typeface="+mn-ea"/>
              </a:rPr>
              <a:t>        可用于批处理、交互式查询（通用Spark SQL）、实时流处理（通过Spark Streaming）、机器学习（通过Spark MLlib）和图计算（通过Spark GraphX）。这些不同类型的处理都可以在同一应用中无缝使用。</a:t>
            </a:r>
            <a:endParaRPr lang="zh-CN" altLang="en-US">
              <a:sym typeface="+mn-ea"/>
            </a:endParaRPr>
          </a:p>
          <a:p>
            <a:pPr algn="l"/>
            <a:r>
              <a:rPr lang="zh-CN" altLang="en-US">
                <a:sym typeface="+mn-ea"/>
              </a:rPr>
              <a:t>可融合性：Spark非常方便的与其他开源产品进行融合。</a:t>
            </a:r>
            <a:endParaRPr lang="zh-CN" altLang="en-US">
              <a:sym typeface="+mn-ea"/>
            </a:endParaRPr>
          </a:p>
          <a:p>
            <a:pPr marL="991235" indent="0" algn="l">
              <a:buNone/>
            </a:pPr>
            <a:r>
              <a:rPr lang="zh-CN" altLang="en-US">
                <a:sym typeface="+mn-ea"/>
              </a:rPr>
              <a:t>比如，Spark可以使用Hadoop的YARN作为它的资源管理和调度器，并且可以处理所有Hadoop支持的数据，包括HDFS、HBase等。这对于已部署Hadoop集群的用户特别重要，因为不需要做任何数据迁移就可以使用Spark强大的处理能力。</a:t>
            </a:r>
            <a:endParaRPr lang="zh-CN" altLang="en-US">
              <a:sym typeface="+mn-ea"/>
            </a:endParaRPr>
          </a:p>
          <a:p>
            <a:pPr marL="991235" indent="0" algn="l">
              <a:buNone/>
            </a:pPr>
            <a:r>
              <a:rPr lang="zh-CN" altLang="en-US">
                <a:sym typeface="+mn-ea"/>
              </a:rPr>
              <a:t>Spark也可以不依赖第三方的资源管理器和调度器，它实现了Standalone作为其内置资源管理器和调度框架，这样进一步降低了Spark的使用门槛，使得所有人可以非常容易地部署和使用Spark。</a:t>
            </a:r>
            <a:endParaRPr lang="en-US" altLang="zh-CN">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的产生背景与发展历史</a:t>
            </a:r>
            <a:endParaRPr lang="zh-CN" altLang="en-US"/>
          </a:p>
        </p:txBody>
      </p:sp>
      <p:pic>
        <p:nvPicPr>
          <p:cNvPr id="3" name="图片 2"/>
          <p:cNvPicPr>
            <a:picLocks noChangeAspect="1"/>
          </p:cNvPicPr>
          <p:nvPr/>
        </p:nvPicPr>
        <p:blipFill>
          <a:blip r:embed="rId1"/>
          <a:stretch>
            <a:fillRect/>
          </a:stretch>
        </p:blipFill>
        <p:spPr>
          <a:xfrm>
            <a:off x="995680" y="1843405"/>
            <a:ext cx="5494020" cy="4258310"/>
          </a:xfrm>
          <a:prstGeom prst="rect">
            <a:avLst/>
          </a:prstGeom>
        </p:spPr>
      </p:pic>
      <p:pic>
        <p:nvPicPr>
          <p:cNvPr id="4" name="图片 3"/>
          <p:cNvPicPr>
            <a:picLocks noChangeAspect="1"/>
          </p:cNvPicPr>
          <p:nvPr/>
        </p:nvPicPr>
        <p:blipFill>
          <a:blip r:embed="rId2"/>
          <a:stretch>
            <a:fillRect/>
          </a:stretch>
        </p:blipFill>
        <p:spPr>
          <a:xfrm>
            <a:off x="6792595" y="3774440"/>
            <a:ext cx="5271135" cy="200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996628"/>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的源码编译</a:t>
            </a:r>
            <a:endParaRPr lang="zh-CN" altLang="en-US"/>
          </a:p>
        </p:txBody>
      </p:sp>
      <p:sp>
        <p:nvSpPr>
          <p:cNvPr id="130" name="Shape 130"/>
          <p:cNvSpPr/>
          <p:nvPr>
            <p:ph type="body" sz="half" idx="1"/>
          </p:nvPr>
        </p:nvSpPr>
        <p:spPr>
          <a:xfrm>
            <a:off x="-39370" y="1501140"/>
            <a:ext cx="12365355" cy="5289550"/>
          </a:xfrm>
          <a:prstGeom prst="rect">
            <a:avLst/>
          </a:prstGeom>
        </p:spPr>
        <p:txBody>
          <a:bodyPr>
            <a:normAutofit fontScale="90000"/>
          </a:bodyPr>
          <a:p>
            <a:r>
              <a:rPr lang="zh-CN" altLang="en-US">
                <a:sym typeface="+mn-ea"/>
              </a:rPr>
              <a:t>Maven 3.3.9 </a:t>
            </a:r>
            <a:r>
              <a:rPr lang="en-US" altLang="zh-CN">
                <a:sym typeface="+mn-ea"/>
              </a:rPr>
              <a:t>+</a:t>
            </a:r>
            <a:r>
              <a:rPr lang="zh-CN" altLang="en-US">
                <a:ea typeface="宋体" panose="02010600030101010101" pitchFamily="2" charset="-122"/>
                <a:sym typeface="+mn-ea"/>
              </a:rPr>
              <a:t>和</a:t>
            </a:r>
            <a:r>
              <a:rPr lang="en-US" altLang="zh-CN">
                <a:ea typeface="宋体" panose="02010600030101010101" pitchFamily="2" charset="-122"/>
                <a:sym typeface="+mn-ea"/>
              </a:rPr>
              <a:t>J</a:t>
            </a:r>
            <a:r>
              <a:rPr lang="zh-CN" altLang="en-US">
                <a:sym typeface="+mn-ea"/>
              </a:rPr>
              <a:t>ava 7+</a:t>
            </a:r>
            <a:endParaRPr lang="zh-CN" altLang="en-US"/>
          </a:p>
          <a:p>
            <a:r>
              <a:rPr lang="en-US" altLang="zh-CN">
                <a:ea typeface="宋体" panose="02010600030101010101" pitchFamily="2" charset="-122"/>
                <a:sym typeface="+mn-ea"/>
              </a:rPr>
              <a:t>mvn</a:t>
            </a:r>
            <a:r>
              <a:rPr lang="zh-CN" altLang="en-US">
                <a:ea typeface="宋体" panose="02010600030101010101" pitchFamily="2" charset="-122"/>
                <a:sym typeface="+mn-ea"/>
              </a:rPr>
              <a:t>编译：</a:t>
            </a:r>
            <a:endParaRPr lang="zh-CN" altLang="en-US">
              <a:ea typeface="宋体" panose="02010600030101010101" pitchFamily="2" charset="-122"/>
              <a:sym typeface="+mn-ea"/>
            </a:endParaRPr>
          </a:p>
          <a:p>
            <a:pPr marL="1448435" lvl="1" indent="0">
              <a:buNone/>
            </a:pPr>
            <a:r>
              <a:rPr lang="zh-CN" altLang="en-US" sz="2000" b="1">
                <a:latin typeface="宋体" panose="02010600030101010101" pitchFamily="2" charset="-122"/>
                <a:ea typeface="宋体" panose="02010600030101010101" pitchFamily="2" charset="-122"/>
                <a:sym typeface="+mn-ea"/>
              </a:rPr>
              <a:t>./build/mvn -Pyarn -Phadoop-2.6 -Phive -Phive-thriftserver -Dhadoop.version=2.6.0-cdh5.7.0 -DskipTests clean package</a:t>
            </a:r>
            <a:endParaRPr lang="zh-CN" altLang="en-US"/>
          </a:p>
          <a:p>
            <a:r>
              <a:rPr lang="zh-CN" altLang="en-US">
                <a:sym typeface="+mn-ea"/>
              </a:rPr>
              <a:t>make-distribution.sh编译（推荐使用）</a:t>
            </a:r>
            <a:endParaRPr lang="zh-CN" altLang="en-US">
              <a:sym typeface="+mn-ea"/>
            </a:endParaRPr>
          </a:p>
          <a:p>
            <a:pPr marL="1448435" lvl="1" indent="0">
              <a:buNone/>
            </a:pPr>
            <a:r>
              <a:rPr lang="zh-CN" altLang="en-US" sz="2000">
                <a:sym typeface="+mn-ea"/>
              </a:rPr>
              <a:t>./dev/make-distribution.sh --name 2.6.0-cdh5.7.0 --tgz  -Pyarn -Phadoop-2.6 -Phive -Phive-thriftserver -Dhadoop.version=2.6.0-cdh5.7.0</a:t>
            </a:r>
            <a:endParaRPr lang="zh-CN" altLang="en-US">
              <a:ea typeface="宋体" panose="02010600030101010101" pitchFamily="2" charset="-122"/>
              <a:sym typeface="+mn-ea"/>
            </a:endParaRPr>
          </a:p>
          <a:p>
            <a:r>
              <a:rPr lang="zh-CN" altLang="en-US">
                <a:ea typeface="宋体" panose="02010600030101010101" pitchFamily="2" charset="-122"/>
                <a:sym typeface="+mn-ea"/>
              </a:rPr>
              <a:t>将编译好的文件解压：</a:t>
            </a:r>
            <a:endParaRPr lang="zh-CN" altLang="en-US">
              <a:ea typeface="宋体" panose="02010600030101010101" pitchFamily="2" charset="-122"/>
              <a:sym typeface="+mn-ea"/>
            </a:endParaRPr>
          </a:p>
          <a:p>
            <a:pPr marL="991235" indent="0">
              <a:buNone/>
            </a:pPr>
            <a:r>
              <a:rPr lang="zh-CN" altLang="en-US">
                <a:ea typeface="宋体" panose="02010600030101010101" pitchFamily="2" charset="-122"/>
                <a:sym typeface="+mn-ea"/>
              </a:rPr>
              <a:t>    配置环境变量：</a:t>
            </a:r>
            <a:r>
              <a:rPr lang="en-US" altLang="zh-CN">
                <a:ea typeface="宋体" panose="02010600030101010101" pitchFamily="2" charset="-122"/>
                <a:sym typeface="+mn-ea"/>
              </a:rPr>
              <a:t>vim  ~/.bash_profile </a:t>
            </a:r>
            <a:endParaRPr lang="en-US" altLang="zh-CN">
              <a:ea typeface="宋体" panose="02010600030101010101" pitchFamily="2" charset="-122"/>
              <a:sym typeface="+mn-ea"/>
            </a:endParaRPr>
          </a:p>
          <a:p>
            <a:pPr marL="991235" indent="0">
              <a:buNone/>
            </a:pPr>
            <a:r>
              <a:rPr lang="en-US" altLang="zh-CN">
                <a:ea typeface="宋体" panose="02010600030101010101" pitchFamily="2" charset="-122"/>
                <a:sym typeface="+mn-ea"/>
              </a:rPr>
              <a:t>export SPARK_HOME=/home/hadoop/app/spark-2.1.0-bin-2.6.0-cdh5.7.0</a:t>
            </a:r>
            <a:endParaRPr lang="en-US" altLang="zh-CN">
              <a:ea typeface="宋体" panose="02010600030101010101" pitchFamily="2" charset="-122"/>
              <a:sym typeface="+mn-ea"/>
            </a:endParaRPr>
          </a:p>
          <a:p>
            <a:pPr marL="991235" indent="0">
              <a:buNone/>
            </a:pPr>
            <a:r>
              <a:rPr lang="en-US" altLang="zh-CN">
                <a:ea typeface="宋体" panose="02010600030101010101" pitchFamily="2" charset="-122"/>
                <a:sym typeface="+mn-ea"/>
              </a:rPr>
              <a:t>export PATH=$SPARK_HOME/bin:$PATH</a:t>
            </a:r>
            <a:endParaRPr lang="en-US" altLang="zh-CN">
              <a:ea typeface="宋体" panose="02010600030101010101" pitchFamily="2" charset="-122"/>
              <a:sym typeface="+mn-ea"/>
            </a:endParaRPr>
          </a:p>
          <a:p>
            <a:pPr marL="991235" indent="0">
              <a:buNone/>
            </a:pPr>
            <a:r>
              <a:rPr lang="en-US" altLang="zh-CN">
                <a:ea typeface="宋体" panose="02010600030101010101" pitchFamily="2" charset="-122"/>
                <a:sym typeface="+mn-ea"/>
              </a:rPr>
              <a:t>spark-shell --master local[2]</a:t>
            </a:r>
            <a:endParaRPr lang="en-US" altLang="zh-CN">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8542020" y="236855"/>
            <a:ext cx="3446780" cy="1702435"/>
          </a:xfrm>
          <a:prstGeom prst="rect">
            <a:avLst/>
          </a:prstGeom>
        </p:spPr>
      </p:pic>
      <p:pic>
        <p:nvPicPr>
          <p:cNvPr id="3" name="图片 2"/>
          <p:cNvPicPr>
            <a:picLocks noChangeAspect="1"/>
          </p:cNvPicPr>
          <p:nvPr/>
        </p:nvPicPr>
        <p:blipFill>
          <a:blip r:embed="rId2"/>
          <a:stretch>
            <a:fillRect/>
          </a:stretch>
        </p:blipFill>
        <p:spPr>
          <a:xfrm>
            <a:off x="9861550" y="5547995"/>
            <a:ext cx="2127250" cy="1467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83820" y="595630"/>
            <a:ext cx="12174855" cy="6098540"/>
          </a:xfrm>
          <a:prstGeom prst="rect">
            <a:avLst/>
          </a:prstGeom>
        </p:spPr>
        <p:txBody>
          <a:bodyPr>
            <a:noAutofit/>
          </a:bodyPr>
          <a:p>
            <a:r>
              <a:rPr lang="en-US" sz="2400" b="1">
                <a:latin typeface="宋体" panose="02010600030101010101" pitchFamily="2" charset="-122"/>
                <a:ea typeface="宋体" panose="02010600030101010101" pitchFamily="2" charset="-122"/>
                <a:cs typeface="宋体" panose="02010600030101010101" pitchFamily="2" charset="-122"/>
                <a:sym typeface="+mn-ea"/>
              </a:rPr>
              <a:t>VPN</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配置安装：</a:t>
            </a:r>
            <a:br>
              <a:rPr sz="24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https://www.cnblogs.com/kl876435928/p/7155354.html</a:t>
            </a:r>
            <a:br>
              <a:rPr sz="1800" b="1">
                <a:latin typeface="宋体" panose="02010600030101010101" pitchFamily="2" charset="-122"/>
                <a:ea typeface="宋体" panose="02010600030101010101" pitchFamily="2" charset="-122"/>
                <a:cs typeface="宋体" panose="02010600030101010101" pitchFamily="2" charset="-122"/>
                <a:sym typeface="+mn-ea"/>
              </a:rPr>
            </a:b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1、备份原文件</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mv /etc/yum.repos.d/CentOS-Base.repo /etc/yum.repos.d/CentOS-Base.repo_bak</a:t>
            </a:r>
            <a:br>
              <a:rPr sz="1800" b="1">
                <a:latin typeface="宋体" panose="02010600030101010101" pitchFamily="2" charset="-122"/>
                <a:ea typeface="宋体" panose="02010600030101010101" pitchFamily="2" charset="-122"/>
                <a:cs typeface="宋体" panose="02010600030101010101" pitchFamily="2" charset="-122"/>
                <a:sym typeface="+mn-ea"/>
              </a:rPr>
            </a:b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2、下载新的repo文件</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CentOS 5</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http://mirrors.aliyun.com/repo/Centos-5.repo </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CentOS 6</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http://mirrors.aliyun.com/repo/Centos-6.repo</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CentOS 7</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http://mirrors.aliyun.com/repo/Centos-7.repo</a:t>
            </a:r>
            <a:br>
              <a:rPr sz="1800" b="1">
                <a:latin typeface="宋体" panose="02010600030101010101" pitchFamily="2" charset="-122"/>
                <a:ea typeface="宋体" panose="02010600030101010101" pitchFamily="2" charset="-122"/>
                <a:cs typeface="宋体" panose="02010600030101010101" pitchFamily="2" charset="-122"/>
                <a:sym typeface="+mn-ea"/>
              </a:rPr>
            </a:b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网易源centos6</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http://mirrors.163.com/.help/CentOS6-Base-163.repo</a:t>
            </a:r>
            <a:endParaRPr sz="1800"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fontScale="90000"/>
          </a:bodyPr>
          <a:p>
            <a:r>
              <a:rPr lang="en-US" altLang="zh-CN"/>
              <a:t>http://openvpn.se/files/install_packages/openvpn-2.0.9-gui-1.0.3-install.exe</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62008" y="1225863"/>
            <a:ext cx="10200541" cy="718443"/>
          </a:xfrm>
          <a:prstGeom prst="rect">
            <a:avLst/>
          </a:prstGeom>
        </p:spPr>
        <p:txBody>
          <a:bodyPr/>
          <a:lstStyle/>
          <a:p>
            <a:r>
              <a:t>第一章：</a:t>
            </a:r>
            <a:r>
              <a:rPr lang="zh-CN"/>
              <a:t>大数据概述</a:t>
            </a:r>
            <a:endParaRPr lang="zh-CN"/>
          </a:p>
        </p:txBody>
      </p:sp>
      <p:sp>
        <p:nvSpPr>
          <p:cNvPr id="130" name="Shape 130"/>
          <p:cNvSpPr/>
          <p:nvPr>
            <p:ph type="body" sz="half" idx="1"/>
          </p:nvPr>
        </p:nvSpPr>
        <p:spPr>
          <a:xfrm>
            <a:off x="1019492" y="1952625"/>
            <a:ext cx="10153651" cy="2952750"/>
          </a:xfrm>
          <a:prstGeom prst="rect">
            <a:avLst/>
          </a:prstGeom>
        </p:spPr>
        <p:txBody>
          <a:bodyPr/>
          <a:lstStyle/>
          <a:p>
            <a:r>
              <a:rPr lang="zh-CN">
                <a:ea typeface="宋体" panose="02010600030101010101" pitchFamily="2" charset="-122"/>
              </a:rPr>
              <a:t>什么是大数据</a:t>
            </a:r>
            <a:endParaRPr lang="zh-CN">
              <a:ea typeface="宋体" panose="02010600030101010101" pitchFamily="2" charset="-122"/>
            </a:endParaRPr>
          </a:p>
          <a:p>
            <a:pPr marL="991235" indent="0">
              <a:buNone/>
            </a:pPr>
            <a:r>
              <a:rPr lang="zh-CN">
                <a:ea typeface="宋体" panose="02010600030101010101" pitchFamily="2" charset="-122"/>
              </a:rPr>
              <a:t>专业咨询公司</a:t>
            </a:r>
            <a:r>
              <a:rPr lang="en-US" altLang="zh-CN">
                <a:ea typeface="宋体" panose="02010600030101010101" pitchFamily="2" charset="-122"/>
              </a:rPr>
              <a:t>IDC</a:t>
            </a:r>
            <a:r>
              <a:rPr lang="zh-CN">
                <a:ea typeface="宋体" panose="02010600030101010101" pitchFamily="2" charset="-122"/>
              </a:rPr>
              <a:t>对大数据特征的定义：</a:t>
            </a:r>
            <a:r>
              <a:rPr lang="en-US" altLang="zh-CN">
                <a:ea typeface="宋体" panose="02010600030101010101" pitchFamily="2" charset="-122"/>
              </a:rPr>
              <a:t>4V</a:t>
            </a:r>
            <a:endParaRPr lang="en-US" altLang="zh-CN">
              <a:ea typeface="宋体" panose="02010600030101010101" pitchFamily="2" charset="-122"/>
            </a:endParaRPr>
          </a:p>
          <a:p>
            <a:pPr marL="991235" indent="0">
              <a:buNone/>
            </a:pPr>
            <a:r>
              <a:rPr lang="en-US" altLang="zh-CN" sz="2000" b="1">
                <a:ea typeface="宋体" panose="02010600030101010101" pitchFamily="2" charset="-122"/>
              </a:rPr>
              <a:t>一种规模大到在获取、存储、管理、分析方面大大超出了传统数据库软件工具能力范围的数据集合，具有海量的数据规模、快速的数据流转、多样的数据类型和价值密度低四大特征。</a:t>
            </a:r>
            <a:endParaRPr lang="en-US" altLang="zh-CN" sz="2000" b="1">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984240" y="3961130"/>
            <a:ext cx="3620135" cy="1957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的安装</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78105" y="1861820"/>
            <a:ext cx="12036425" cy="59994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a:sym typeface="+mn-ea"/>
              </a:rPr>
              <a:t>  </a:t>
            </a:r>
            <a:r>
              <a:rPr lang="en-US" altLang="zh-CN">
                <a:sym typeface="+mn-ea"/>
              </a:rPr>
              <a:t>local</a:t>
            </a:r>
            <a:r>
              <a:rPr lang="zh-CN" altLang="en-US">
                <a:ea typeface="宋体" panose="02010600030101010101" pitchFamily="2" charset="-122"/>
                <a:sym typeface="+mn-ea"/>
              </a:rPr>
              <a:t>模式启动： ./spark-shell --master local[2]   </a:t>
            </a:r>
            <a:r>
              <a:rPr lang="en-US" altLang="zh-CN">
                <a:ea typeface="宋体" panose="02010600030101010101" pitchFamily="2" charset="-122"/>
                <a:sym typeface="+mn-ea"/>
              </a:rPr>
              <a:t>#local[2] </a:t>
            </a:r>
            <a:r>
              <a:rPr lang="en-US" altLang="zh-CN" b="1">
                <a:solidFill>
                  <a:srgbClr val="0702BE"/>
                </a:solidFill>
                <a:ea typeface="宋体" panose="02010600030101010101" pitchFamily="2" charset="-122"/>
                <a:sym typeface="+mn-ea"/>
              </a:rPr>
              <a:t>#</a:t>
            </a:r>
            <a:r>
              <a:rPr lang="zh-CN" altLang="en-US" b="1">
                <a:solidFill>
                  <a:srgbClr val="0702BE"/>
                </a:solidFill>
                <a:ea typeface="宋体" panose="02010600030101010101" pitchFamily="2" charset="-122"/>
                <a:sym typeface="+mn-ea"/>
              </a:rPr>
              <a:t>一般都是大于</a:t>
            </a:r>
            <a:r>
              <a:rPr lang="en-US" altLang="zh-CN" b="1">
                <a:solidFill>
                  <a:srgbClr val="0702BE"/>
                </a:solidFill>
                <a:ea typeface="宋体" panose="02010600030101010101" pitchFamily="2" charset="-122"/>
                <a:sym typeface="+mn-ea"/>
              </a:rPr>
              <a:t>2</a:t>
            </a:r>
            <a:r>
              <a:rPr lang="zh-CN" altLang="en-US" b="1">
                <a:solidFill>
                  <a:srgbClr val="0702BE"/>
                </a:solidFill>
                <a:ea typeface="宋体" panose="02010600030101010101" pitchFamily="2" charset="-122"/>
                <a:sym typeface="+mn-ea"/>
              </a:rPr>
              <a:t>，</a:t>
            </a:r>
            <a:endParaRPr lang="zh-CN" altLang="en-US" b="1">
              <a:solidFill>
                <a:srgbClr val="0702BE"/>
              </a:solidFill>
              <a:ea typeface="宋体" panose="02010600030101010101" pitchFamily="2" charset="-122"/>
              <a:sym typeface="+mn-ea"/>
            </a:endParaRPr>
          </a:p>
          <a:p>
            <a:pPr marL="0" marR="0" indent="0" algn="l" defTabSz="1219200" rtl="0" fontAlgn="auto" latinLnBrk="0" hangingPunct="0">
              <a:lnSpc>
                <a:spcPct val="100000"/>
              </a:lnSpc>
              <a:spcBef>
                <a:spcPts val="0"/>
              </a:spcBef>
              <a:spcAft>
                <a:spcPts val="0"/>
              </a:spcAft>
              <a:buClrTx/>
              <a:buSzTx/>
              <a:buFontTx/>
              <a:buNone/>
            </a:pP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scala&gt; val lines=sc.textFile("/home/hadoop/data/data.log") </a:t>
            </a:r>
            <a:r>
              <a:rPr lang="zh-CN" altLang="en-US" b="1">
                <a:solidFill>
                  <a:srgbClr val="0702BE"/>
                </a:solidFill>
                <a:sym typeface="+mn-ea"/>
              </a:rPr>
              <a:t> </a:t>
            </a:r>
            <a:r>
              <a:rPr lang="en-US" altLang="zh-CN" b="1">
                <a:solidFill>
                  <a:srgbClr val="0702BE"/>
                </a:solidFill>
                <a:sym typeface="+mn-ea"/>
              </a:rPr>
              <a:t>#</a:t>
            </a:r>
            <a:r>
              <a:rPr lang="zh-CN" altLang="en-US" b="1">
                <a:solidFill>
                  <a:srgbClr val="0702BE"/>
                </a:solidFill>
                <a:ea typeface="宋体" panose="02010600030101010101" pitchFamily="2" charset="-122"/>
                <a:sym typeface="+mn-ea"/>
              </a:rPr>
              <a:t>加载本地文件</a:t>
            </a:r>
            <a:endParaRPr lang="zh-CN" altLang="en-US"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lines:</a:t>
            </a:r>
            <a:r>
              <a:rPr lang="zh-CN" altLang="en-US" b="1">
                <a:solidFill>
                  <a:srgbClr val="FF0000"/>
                </a:solidFill>
                <a:sym typeface="+mn-ea"/>
              </a:rPr>
              <a:t> org.apache.spark.rdd.RDD[String]</a:t>
            </a:r>
            <a:r>
              <a:rPr lang="zh-CN" altLang="en-US">
                <a:sym typeface="+mn-ea"/>
              </a:rPr>
              <a:t> = /home/hadoop/data/data.log MapPartitionsRDD[3] at textFile at &lt;console&gt;:24</a:t>
            </a:r>
            <a:endParaRPr lang="zh-CN" altLang="en-US"/>
          </a:p>
          <a:p>
            <a:pPr marL="0" marR="0" indent="0" algn="l" defTabSz="1219200" rtl="0" fontAlgn="auto" latinLnBrk="0" hangingPunct="0">
              <a:lnSpc>
                <a:spcPct val="100000"/>
              </a:lnSpc>
              <a:spcBef>
                <a:spcPts val="0"/>
              </a:spcBef>
              <a:spcAft>
                <a:spcPts val="0"/>
              </a:spcAft>
              <a:buClrTx/>
              <a:buSzTx/>
              <a:buFontTx/>
              <a:buNone/>
            </a:pP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scala&gt; lines.count()  </a:t>
            </a:r>
            <a:r>
              <a:rPr lang="zh-CN" altLang="en-US" b="1">
                <a:solidFill>
                  <a:srgbClr val="0702BE"/>
                </a:solidFill>
                <a:sym typeface="+mn-ea"/>
              </a:rPr>
              <a:t> </a:t>
            </a:r>
            <a:r>
              <a:rPr lang="en-US" altLang="zh-CN" b="1">
                <a:solidFill>
                  <a:srgbClr val="0702BE"/>
                </a:solidFill>
                <a:sym typeface="+mn-ea"/>
              </a:rPr>
              <a:t>#</a:t>
            </a:r>
            <a:r>
              <a:rPr lang="zh-CN" altLang="en-US" b="1">
                <a:solidFill>
                  <a:srgbClr val="0702BE"/>
                </a:solidFill>
                <a:ea typeface="宋体" panose="02010600030101010101" pitchFamily="2" charset="-122"/>
                <a:sym typeface="+mn-ea"/>
              </a:rPr>
              <a:t>统计行数</a:t>
            </a:r>
            <a:endParaRPr lang="zh-CN" altLang="en-US"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b="1">
                <a:solidFill>
                  <a:srgbClr val="FF0000"/>
                </a:solidFill>
                <a:sym typeface="+mn-ea"/>
              </a:rPr>
              <a:t>res2: Long = 30</a:t>
            </a:r>
            <a:endParaRPr lang="zh-CN" altLang="en-US"/>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rPr>
              <a:t>scala&gt; lines.first() </a:t>
            </a:r>
            <a:r>
              <a:rPr kumimoji="0" lang="zh-CN" altLang="en-US" sz="2400" b="1" i="0" u="none" strike="noStrike" cap="none" spc="0" normalizeH="0" baseline="0">
                <a:ln>
                  <a:noFill/>
                </a:ln>
                <a:solidFill>
                  <a:srgbClr val="0702BE"/>
                </a:solidFill>
                <a:effectLst/>
                <a:uFillTx/>
                <a:latin typeface="+mn-lt"/>
                <a:ea typeface="宋体" panose="02010600030101010101" pitchFamily="2" charset="-122"/>
                <a:cs typeface="+mn-cs"/>
                <a:sym typeface="+mn-ea"/>
              </a:rPr>
              <a:t> </a:t>
            </a:r>
            <a:r>
              <a:rPr kumimoji="0" lang="en-US" altLang="zh-CN" sz="2400" b="1" i="0" u="none" strike="noStrike" cap="none" spc="0" normalizeH="0" baseline="0">
                <a:ln>
                  <a:noFill/>
                </a:ln>
                <a:solidFill>
                  <a:srgbClr val="0702BE"/>
                </a:solidFill>
                <a:effectLst/>
                <a:uFillTx/>
                <a:latin typeface="+mn-lt"/>
                <a:ea typeface="宋体" panose="02010600030101010101" pitchFamily="2" charset="-122"/>
                <a:cs typeface="+mn-cs"/>
                <a:sym typeface="+mn-ea"/>
              </a:rPr>
              <a:t>#</a:t>
            </a:r>
            <a:r>
              <a:rPr kumimoji="0" lang="zh-CN" altLang="en-US" sz="2400" b="1" i="0" u="none" strike="noStrike" cap="none" spc="0" normalizeH="0" baseline="0">
                <a:ln>
                  <a:noFill/>
                </a:ln>
                <a:solidFill>
                  <a:srgbClr val="0702BE"/>
                </a:solidFill>
                <a:effectLst/>
                <a:uFillTx/>
                <a:latin typeface="+mn-lt"/>
                <a:ea typeface="宋体" panose="02010600030101010101" pitchFamily="2" charset="-122"/>
                <a:cs typeface="+mn-cs"/>
                <a:sym typeface="+mn-ea"/>
              </a:rPr>
              <a:t>第一行数据的内容</a:t>
            </a:r>
            <a:endParaRPr kumimoji="0" lang="zh-CN" altLang="en-US" sz="2400" b="1" i="0" u="none" strike="noStrike" cap="none" spc="0" normalizeH="0" baseline="0">
              <a:ln>
                <a:noFill/>
              </a:ln>
              <a:solidFill>
                <a:srgbClr val="0702BE"/>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accent1"/>
                </a:solidFill>
                <a:effectLst/>
                <a:uFillTx/>
                <a:latin typeface="+mn-lt"/>
                <a:ea typeface="宋体" panose="02010600030101010101" pitchFamily="2" charset="-122"/>
                <a:cs typeface="+mn-cs"/>
                <a:sym typeface="+mn-ea"/>
              </a:rPr>
              <a:t>res1: String = hello</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p:txBody>
      </p:sp>
      <p:pic>
        <p:nvPicPr>
          <p:cNvPr id="3" name="图片 2"/>
          <p:cNvPicPr>
            <a:picLocks noChangeAspect="1"/>
          </p:cNvPicPr>
          <p:nvPr/>
        </p:nvPicPr>
        <p:blipFill>
          <a:blip r:embed="rId1"/>
          <a:stretch>
            <a:fillRect/>
          </a:stretch>
        </p:blipFill>
        <p:spPr>
          <a:xfrm>
            <a:off x="5657215" y="4398645"/>
            <a:ext cx="6343015" cy="1474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函数</a:t>
            </a:r>
            <a:endParaRPr lang="zh-CN" altLang="en-US"/>
          </a:p>
        </p:txBody>
      </p:sp>
      <p:graphicFrame>
        <p:nvGraphicFramePr>
          <p:cNvPr id="2" name="表格 1"/>
          <p:cNvGraphicFramePr/>
          <p:nvPr/>
        </p:nvGraphicFramePr>
        <p:xfrm>
          <a:off x="1996440" y="1937385"/>
          <a:ext cx="9199880" cy="3409315"/>
        </p:xfrm>
        <a:graphic>
          <a:graphicData uri="http://schemas.openxmlformats.org/drawingml/2006/table">
            <a:tbl>
              <a:tblPr firstRow="1" bandRow="1">
                <a:tableStyleId>{5940675A-B579-460E-94D1-54222C63F5DA}</a:tableStyleId>
              </a:tblPr>
              <a:tblGrid>
                <a:gridCol w="2730500"/>
                <a:gridCol w="6469380"/>
              </a:tblGrid>
              <a:tr h="766445">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map</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rPr>
                        <a:t>返回一个新的RDD，该RDD由每一个输入元素经过func函数转换后组成</a:t>
                      </a:r>
                      <a:endParaRPr lang="zh-CN" altLang="en-US" sz="2400">
                        <a:latin typeface="宋体" panose="02010600030101010101" pitchFamily="2" charset="-122"/>
                        <a:ea typeface="宋体" panose="02010600030101010101" pitchFamily="2" charset="-122"/>
                      </a:endParaRPr>
                    </a:p>
                  </a:txBody>
                  <a:tcPr/>
                </a:tc>
              </a:tr>
              <a:tr h="883285">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filter</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rPr>
                        <a:t>返回一个新的RDD，该RDD由经过func函数计算后返回值为true的输入元素组成</a:t>
                      </a:r>
                      <a:endParaRPr lang="zh-CN" altLang="en-US" sz="2400">
                        <a:latin typeface="宋体" panose="02010600030101010101" pitchFamily="2" charset="-122"/>
                        <a:ea typeface="宋体" panose="02010600030101010101" pitchFamily="2" charset="-122"/>
                      </a:endParaRPr>
                    </a:p>
                  </a:txBody>
                  <a:tcPr/>
                </a:tc>
              </a:tr>
              <a:tr h="920750">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flatMap</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rPr>
                        <a:t>类似于map，但是每一个输入元素可以被映射为0或多个输出元素（所以func应该返回一个序列，而不是单一元素）</a:t>
                      </a:r>
                      <a:endParaRPr lang="zh-CN" altLang="en-US" sz="2400">
                        <a:latin typeface="宋体" panose="02010600030101010101" pitchFamily="2" charset="-122"/>
                        <a:ea typeface="宋体" panose="02010600030101010101" pitchFamily="2" charset="-122"/>
                      </a:endParaRPr>
                    </a:p>
                  </a:txBody>
                  <a:tcPr/>
                </a:tc>
              </a:tr>
              <a:tr h="838835">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reduceByKey</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cs typeface="宋体" panose="02010600030101010101" pitchFamily="2" charset="-122"/>
                        </a:rPr>
                        <a:t>在一个(K,V)的RDD上调用，返回一个(K,V)的RDD，使用指定的reduce函数，将相同key的值聚合到一起，与groupByKey类似，reduce任务的个数可以通过第二个可选的参数来设置</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a:t>
            </a:r>
            <a:r>
              <a:rPr lang="en-US" altLang="zh-CN" b="1">
                <a:latin typeface="宋体" panose="02010600030101010101" pitchFamily="2" charset="-122"/>
                <a:ea typeface="宋体" panose="02010600030101010101" pitchFamily="2" charset="-122"/>
                <a:cs typeface="宋体" panose="02010600030101010101" pitchFamily="2" charset="-122"/>
                <a:sym typeface="+mn-ea"/>
              </a:rPr>
              <a:t>standlone</a:t>
            </a:r>
            <a:r>
              <a:rPr lang="zh-CN" altLang="en-US" b="1">
                <a:latin typeface="宋体" panose="02010600030101010101" pitchFamily="2" charset="-122"/>
                <a:ea typeface="宋体" panose="02010600030101010101" pitchFamily="2" charset="-122"/>
                <a:cs typeface="宋体" panose="02010600030101010101" pitchFamily="2" charset="-122"/>
                <a:sym typeface="+mn-ea"/>
              </a:rPr>
              <a:t>模式启动集群</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2560320" y="1937385"/>
            <a:ext cx="12778105" cy="72307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lang="en-US" altLang="zh-CN" sz="3200" b="1">
                <a:solidFill>
                  <a:srgbClr val="21B6BB"/>
                </a:solidFill>
                <a:latin typeface="宋体" panose="02010600030101010101" pitchFamily="2" charset="-122"/>
                <a:ea typeface="宋体" panose="02010600030101010101" pitchFamily="2" charset="-122"/>
                <a:cs typeface="宋体" panose="02010600030101010101" pitchFamily="2" charset="-122"/>
                <a:sym typeface="+mn-ea"/>
              </a:rPr>
              <a:t>修改配置：spark-env.sh</a:t>
            </a:r>
            <a:endParaRPr lang="zh-CN" altLang="en-US" sz="4000">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SPARK_MASTER_HOST=hadoop001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主节点的主机名</a:t>
            </a:r>
            <a:endParaRPr lang="zh-CN" altLang="en-US">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SPARK_WORKER_CORES=2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从节点分配多少内核</a:t>
            </a:r>
            <a:endParaRPr lang="zh-CN" altLang="en-US">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SPARK_WORKER_MEMORY=2g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从节点分配多少内存</a:t>
            </a:r>
            <a:endParaRPr lang="zh-CN" altLang="en-US">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SPARK_WORKER_</a:t>
            </a:r>
            <a:r>
              <a:rPr lang="zh-CN" altLang="en-US">
                <a:solidFill>
                  <a:srgbClr val="5A5A5A"/>
                </a:solidFill>
                <a:latin typeface="宋体" panose="02010600030101010101" pitchFamily="2" charset="-122"/>
                <a:ea typeface="宋体" panose="02010600030101010101" pitchFamily="2" charset="-122"/>
                <a:sym typeface="+mn-ea"/>
              </a:rPr>
              <a:t>INSTANCES</a:t>
            </a:r>
            <a:r>
              <a:rPr lang="zh-CN" altLang="en-US">
                <a:latin typeface="宋体" panose="02010600030101010101" pitchFamily="2" charset="-122"/>
                <a:ea typeface="宋体" panose="02010600030101010101" pitchFamily="2" charset="-122"/>
                <a:sym typeface="+mn-ea"/>
              </a:rPr>
              <a:t>=1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一个</a:t>
            </a:r>
            <a:r>
              <a:rPr lang="en-US" altLang="zh-CN">
                <a:latin typeface="宋体" panose="02010600030101010101" pitchFamily="2" charset="-122"/>
                <a:ea typeface="宋体" panose="02010600030101010101" pitchFamily="2" charset="-122"/>
                <a:sym typeface="+mn-ea"/>
              </a:rPr>
              <a:t>work</a:t>
            </a:r>
            <a:r>
              <a:rPr lang="zh-CN" altLang="en-US">
                <a:latin typeface="宋体" panose="02010600030101010101" pitchFamily="2" charset="-122"/>
                <a:ea typeface="宋体" panose="02010600030101010101" pitchFamily="2" charset="-122"/>
                <a:sym typeface="+mn-ea"/>
              </a:rPr>
              <a:t>启动多少实例</a:t>
            </a:r>
            <a:endParaRPr kumimoji="0" lang="zh-CN" altLang="en-US" sz="3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修改从节点配置slaves:</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hadoop2</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hadoop3</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hadoop4</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hadoop10</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启动集群：</a:t>
            </a:r>
            <a:r>
              <a:rPr lang="zh-CN" altLang="en-US">
                <a:sym typeface="+mn-ea"/>
              </a:rPr>
              <a:t>start-all.sh </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连接</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spark-shell</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（默认使用全部的</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core</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和默认</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1G</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内存）：</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bin/spark-shell --master spark://</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hadoop000</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:7077</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UI</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界面：http://</a:t>
            </a:r>
            <a:r>
              <a:rPr lang="en-US" altLang="zh-CN">
                <a:ea typeface="宋体" panose="02010600030101010101" pitchFamily="2" charset="-122"/>
                <a:sym typeface="Calibri" panose="020F0502020204030204"/>
              </a:rPr>
              <a:t>hadoop000</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:8080/</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 SQL </a:t>
            </a:r>
            <a:r>
              <a:rPr lang="zh-CN" altLang="en-US" b="1">
                <a:latin typeface="宋体" panose="02010600030101010101" pitchFamily="2" charset="-122"/>
                <a:ea typeface="宋体" panose="02010600030101010101" pitchFamily="2" charset="-122"/>
                <a:cs typeface="宋体" panose="02010600030101010101" pitchFamily="2" charset="-122"/>
                <a:sym typeface="+mn-ea"/>
              </a:rPr>
              <a:t>架构</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2493645" y="2538730"/>
            <a:ext cx="7002780" cy="3432175"/>
          </a:xfrm>
          <a:prstGeom prst="rect">
            <a:avLst/>
          </a:prstGeom>
        </p:spPr>
      </p:pic>
      <p:sp>
        <p:nvSpPr>
          <p:cNvPr id="3" name="文本框 2"/>
          <p:cNvSpPr txBox="1"/>
          <p:nvPr/>
        </p:nvSpPr>
        <p:spPr>
          <a:xfrm>
            <a:off x="995680" y="1937385"/>
            <a:ext cx="10500360"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抽象语法树</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逻辑执行计划</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执行计划优化</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物理执行计划</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生产环境上执行</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zh-CN" b="1">
                <a:latin typeface="宋体" panose="02010600030101010101" pitchFamily="2" charset="-122"/>
                <a:ea typeface="宋体" panose="02010600030101010101" pitchFamily="2" charset="-122"/>
                <a:cs typeface="宋体" panose="02010600030101010101" pitchFamily="2" charset="-122"/>
                <a:sym typeface="+mn-ea"/>
              </a:rPr>
              <a:t>从</a:t>
            </a:r>
            <a:r>
              <a:rPr lang="en-US" altLang="zh-CN" b="1">
                <a:latin typeface="宋体" panose="02010600030101010101" pitchFamily="2" charset="-122"/>
                <a:ea typeface="宋体" panose="02010600030101010101" pitchFamily="2" charset="-122"/>
                <a:cs typeface="宋体" panose="02010600030101010101" pitchFamily="2" charset="-122"/>
                <a:sym typeface="+mn-ea"/>
              </a:rPr>
              <a:t>Hive</a:t>
            </a:r>
            <a:r>
              <a:rPr lang="zh-CN" altLang="en-US" b="1">
                <a:latin typeface="宋体" panose="02010600030101010101" pitchFamily="2" charset="-122"/>
                <a:ea typeface="宋体" panose="02010600030101010101" pitchFamily="2" charset="-122"/>
                <a:cs typeface="宋体" panose="02010600030101010101" pitchFamily="2" charset="-122"/>
                <a:sym typeface="+mn-ea"/>
              </a:rPr>
              <a:t>平滑过渡到</a:t>
            </a:r>
            <a:r>
              <a:rPr lang="en-US" altLang="zh-CN" b="1">
                <a:latin typeface="宋体" panose="02010600030101010101" pitchFamily="2" charset="-122"/>
                <a:ea typeface="宋体" panose="02010600030101010101" pitchFamily="2" charset="-122"/>
                <a:cs typeface="宋体" panose="02010600030101010101" pitchFamily="2" charset="-122"/>
                <a:sym typeface="+mn-ea"/>
              </a:rPr>
              <a:t>Spark SQL</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1276350" y="2152650"/>
            <a:ext cx="9032875" cy="38449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SQLcontext/HiveContext/SparkSession的使用</a:t>
            </a: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spark-shell/spark-sql的使用</a:t>
            </a: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thriftserver/beenline的使用</a:t>
            </a: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jdbc 方式编程访问</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a:t>
            </a:r>
            <a:r>
              <a:rPr lang="en-US" altLang="zh-CN" b="1">
                <a:latin typeface="宋体" panose="02010600030101010101" pitchFamily="2" charset="-122"/>
                <a:ea typeface="宋体" panose="02010600030101010101" pitchFamily="2" charset="-122"/>
                <a:cs typeface="宋体" panose="02010600030101010101" pitchFamily="2" charset="-122"/>
                <a:sym typeface="+mn-ea"/>
              </a:rPr>
              <a:t>context</a:t>
            </a:r>
            <a:r>
              <a:rPr lang="zh-CN" altLang="en-US" b="1">
                <a:latin typeface="宋体" panose="02010600030101010101" pitchFamily="2" charset="-122"/>
                <a:ea typeface="宋体" panose="02010600030101010101" pitchFamily="2" charset="-122"/>
                <a:cs typeface="宋体" panose="02010600030101010101" pitchFamily="2" charset="-122"/>
                <a:sym typeface="+mn-ea"/>
              </a:rPr>
              <a:t>相关操作</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nvSpPr>
        <p:spPr>
          <a:xfrm>
            <a:off x="1606550" y="1937385"/>
            <a:ext cx="9589770" cy="4152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SQLcontext/HiveContext/SparkSession的使用</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1606550" y="2471420"/>
            <a:ext cx="5337175" cy="3618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spark1.x 中sparkSQL的入口点：</a:t>
            </a:r>
            <a:r>
              <a:rPr lang="en-US" altLang="zh-CN" b="1">
                <a:latin typeface="宋体" panose="02010600030101010101" pitchFamily="2" charset="-122"/>
                <a:ea typeface="宋体" panose="02010600030101010101" pitchFamily="2" charset="-122"/>
                <a:cs typeface="宋体" panose="02010600030101010101" pitchFamily="2" charset="-122"/>
                <a:sym typeface="Calibri" panose="020F0502020204030204"/>
              </a:rPr>
              <a:t>SQLContext</a:t>
            </a:r>
            <a:endParaRPr lang="zh-CN" altLang="en-US"/>
          </a:p>
        </p:txBody>
      </p:sp>
      <p:sp>
        <p:nvSpPr>
          <p:cNvPr id="2" name="文本框 1"/>
          <p:cNvSpPr txBox="1"/>
          <p:nvPr/>
        </p:nvSpPr>
        <p:spPr>
          <a:xfrm>
            <a:off x="444500" y="2662555"/>
            <a:ext cx="15826740"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algn="l" defTabSz="1219200" rtl="0" fontAlgn="auto" latinLnBrk="0" hangingPunct="1">
              <a:lnSpc>
                <a:spcPct val="100000"/>
              </a:lnSpc>
              <a:spcBef>
                <a:spcPts val="0"/>
              </a:spcBef>
              <a:spcAft>
                <a:spcPts val="0"/>
              </a:spcAft>
              <a:buClrTx/>
              <a:buSzTx/>
              <a:buFontTx/>
              <a:buNone/>
            </a:pPr>
            <a:r>
              <a:rPr lang="en-US" altLang="zh-CN" sz="2800" b="1">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sym typeface="+mn-ea"/>
              </a:rPr>
              <a:t>//1)创建相应的Context</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val sparkConf = new SparkConf()</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sym typeface="+mn-ea"/>
              </a:rPr>
              <a:t>//在测试或者生产中，AppName和Master我们是通过脚本进行指定</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gradFill>
                  <a:gsLst>
                    <a:gs pos="0">
                      <a:srgbClr val="007BD3">
                        <a:alpha val="89000"/>
                      </a:srgbClr>
                    </a:gs>
                    <a:gs pos="100000">
                      <a:srgbClr val="034373"/>
                    </a:gs>
                  </a:gsLst>
                  <a:lin ang="5400000" scaled="0"/>
                </a:gradFill>
                <a:effectLst>
                  <a:outerShdw blurRad="50800" dist="38100" dir="10800000" algn="r" rotWithShape="0">
                    <a:prstClr val="black">
                      <a:alpha val="40000"/>
                    </a:prstClr>
                  </a:outerShdw>
                </a:effectLst>
                <a:latin typeface="宋体" panose="02010600030101010101" pitchFamily="2" charset="-122"/>
                <a:ea typeface="宋体" panose="02010600030101010101" pitchFamily="2" charset="-122"/>
                <a:cs typeface="宋体" panose="02010600030101010101" pitchFamily="2" charset="-122"/>
                <a:sym typeface="+mn-ea"/>
              </a:rPr>
              <a:t>//sparkConf.setAppName("SQLContextApp").setMaster("local[2]")</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marR="0" algn="l" defTabSz="1219200" rtl="0" fontAlgn="auto" latinLnBrk="0" hangingPunct="1">
              <a:lnSpc>
                <a:spcPct val="100000"/>
              </a:lnSpc>
              <a:spcBef>
                <a:spcPts val="0"/>
              </a:spcBef>
              <a:spcAft>
                <a:spcPts val="0"/>
              </a:spcAft>
              <a:buClrTx/>
              <a:buSzTx/>
              <a:buFontTx/>
              <a:buNone/>
            </a:pPr>
            <a:r>
              <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val sc = new SparkContext(sparkConf)</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val sqlContext = new SQLContext(sc)</a:t>
            </a:r>
            <a:endParaRPr kumimoji="0" lang="en-US" altLang="zh-CN" sz="2800" b="1"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fontScale="90000"/>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spark1.x 中sparkSQL的入口点：HiveC</a:t>
            </a:r>
            <a:r>
              <a:rPr lang="en-US" altLang="zh-CN" b="1">
                <a:latin typeface="宋体" panose="02010600030101010101" pitchFamily="2" charset="-122"/>
                <a:ea typeface="宋体" panose="02010600030101010101" pitchFamily="2" charset="-122"/>
                <a:cs typeface="宋体" panose="02010600030101010101" pitchFamily="2" charset="-122"/>
                <a:sym typeface="Calibri" panose="020F0502020204030204"/>
              </a:rPr>
              <a:t>ontext</a:t>
            </a:r>
            <a:b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rPr>
            </a:br>
            <a:endParaRPr lang="zh-CN" altLang="en-US"/>
          </a:p>
        </p:txBody>
      </p:sp>
      <p:sp>
        <p:nvSpPr>
          <p:cNvPr id="2" name="矩形 1"/>
          <p:cNvSpPr/>
          <p:nvPr/>
        </p:nvSpPr>
        <p:spPr>
          <a:xfrm>
            <a:off x="564515" y="1674495"/>
            <a:ext cx="11662410" cy="5631180"/>
          </a:xfrm>
          <a:prstGeom prst="rect">
            <a:avLst/>
          </a:prstGeom>
          <a:noFill/>
          <a:ln>
            <a:noFill/>
          </a:ln>
        </p:spPr>
        <p:txBody>
          <a:bodyPr wrap="square" rtlCol="0" anchor="t">
            <a:spAutoFit/>
          </a:bodyPr>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注意：</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1）To use a HiveContext, you do not need to have an existing Hive setup</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使用HiveContext,您不需要现有的</a:t>
            </a:r>
            <a:r>
              <a:rPr lang="en-US" altLang="zh-CN"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hive</a:t>
            </a:r>
            <a:r>
              <a:rPr lang="zh-CN" altLang="en-US"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设置</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2）hive-site.xml</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en-US" altLang="zh-CN"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3</a:t>
            </a:r>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）拷贝mysql驱动到$HIVE_HOME/lib/</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启动hive</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（1）启动hadoop（这个目录包含hadoop和yarn的启动）：start-all.sh  </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（2）启动mysql：service mysql start</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（3）启动hive ：./hive</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spark2.x 中sparkSQL的入口点：SparkSession</a:t>
            </a:r>
            <a:endParaRPr lang="zh-CN" altLang="en-US"/>
          </a:p>
        </p:txBody>
      </p:sp>
      <p:sp>
        <p:nvSpPr>
          <p:cNvPr id="2" name="文本框 1"/>
          <p:cNvSpPr txBox="1"/>
          <p:nvPr/>
        </p:nvSpPr>
        <p:spPr>
          <a:xfrm>
            <a:off x="1231900" y="2588895"/>
            <a:ext cx="9130030" cy="1936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val spark = SparkSession</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.builder()</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.appName("Spark SQL basic example")</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.config("spark.some.config.option", "some-value")</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.getOrCreate()</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spark-shell </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spark-sql</a:t>
            </a:r>
            <a:r>
              <a:rPr lang="zh-CN" altLang="en-US" b="1">
                <a:latin typeface="宋体" panose="02010600030101010101" pitchFamily="2" charset="-122"/>
                <a:ea typeface="宋体" panose="02010600030101010101" pitchFamily="2" charset="-122"/>
                <a:cs typeface="宋体" panose="02010600030101010101" pitchFamily="2" charset="-122"/>
                <a:sym typeface="+mn-ea"/>
              </a:rPr>
              <a:t>的使用</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948055" y="2012950"/>
            <a:ext cx="10440035" cy="67379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使用</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spark-shell</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cp hive-site.xml ~/app/spark-2.1.0-bin-2.6.0-cdh5.7.0/conf/</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启动</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spark-shell:</a:t>
            </a: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spark-shell --master local[2] --jar</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a:t>
            </a: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~/software/mysql-connector-java-5.1.27-bin.jar</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测试：</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spark.sql("show tables").show</a:t>
            </a: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使用</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spark-sql</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Calibri" panose="020F0502020204030204"/>
              </a:rPr>
              <a:t>spark-</a:t>
            </a:r>
            <a:r>
              <a:rPr lang="en-US" altLang="zh-CN">
                <a:sym typeface="Calibri" panose="020F0502020204030204"/>
              </a:rPr>
              <a:t>sql</a:t>
            </a:r>
            <a:r>
              <a:rPr lang="zh-CN" altLang="en-US">
                <a:sym typeface="Calibri" panose="020F0502020204030204"/>
              </a:rPr>
              <a:t> --master local[2] --jar</a:t>
            </a:r>
            <a:r>
              <a:rPr lang="en-US" altLang="zh-CN">
                <a:sym typeface="Calibri" panose="020F0502020204030204"/>
              </a:rPr>
              <a:t>s</a:t>
            </a:r>
            <a:r>
              <a:rPr lang="zh-CN" altLang="en-US">
                <a:sym typeface="Calibri" panose="020F0502020204030204"/>
              </a:rPr>
              <a:t> ~/software/mysql-connector-java-5.1.27-bin.jar</a:t>
            </a:r>
            <a:endParaRPr lang="zh-CN" altLang="en-U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页面：http://192.168.199.200:4040/jobs/</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p:cNvPicPr>
            <a:picLocks noChangeAspect="1"/>
          </p:cNvPicPr>
          <p:nvPr/>
        </p:nvPicPr>
        <p:blipFill>
          <a:blip r:embed="rId1"/>
          <a:stretch>
            <a:fillRect/>
          </a:stretch>
        </p:blipFill>
        <p:spPr>
          <a:xfrm>
            <a:off x="8724265" y="1129030"/>
            <a:ext cx="2545715" cy="1633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谷歌给出的大数据定义和特点</a:t>
            </a:r>
          </a:p>
        </p:txBody>
      </p:sp>
      <p:pic>
        <p:nvPicPr>
          <p:cNvPr id="3" name="图片 2" descr="999804-20171010170252684-1046120058"/>
          <p:cNvPicPr>
            <a:picLocks noChangeAspect="1"/>
          </p:cNvPicPr>
          <p:nvPr/>
        </p:nvPicPr>
        <p:blipFill>
          <a:blip r:embed="rId1"/>
          <a:stretch>
            <a:fillRect/>
          </a:stretch>
        </p:blipFill>
        <p:spPr>
          <a:xfrm>
            <a:off x="956945" y="2203450"/>
            <a:ext cx="6297930" cy="3766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a:bodyPr>
          <a:p>
            <a:r>
              <a:rPr b="1">
                <a:latin typeface="宋体" panose="02010600030101010101" pitchFamily="2" charset="-122"/>
                <a:ea typeface="宋体" panose="02010600030101010101" pitchFamily="2" charset="-122"/>
                <a:cs typeface="宋体" panose="02010600030101010101" pitchFamily="2" charset="-122"/>
                <a:sym typeface="+mn-ea"/>
              </a:rPr>
              <a:t>thriftserver</a:t>
            </a:r>
            <a:r>
              <a:rPr lang="zh-CN"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beeline</a:t>
            </a:r>
            <a:r>
              <a:rPr lang="zh-CN" altLang="en-US" b="1">
                <a:latin typeface="宋体" panose="02010600030101010101" pitchFamily="2" charset="-122"/>
                <a:ea typeface="宋体" panose="02010600030101010101" pitchFamily="2" charset="-122"/>
                <a:cs typeface="宋体" panose="02010600030101010101" pitchFamily="2" charset="-122"/>
                <a:sym typeface="+mn-ea"/>
              </a:rPr>
              <a:t>的使用</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101090" y="2052955"/>
            <a:ext cx="8020050" cy="2751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b="1">
                <a:latin typeface="宋体" panose="02010600030101010101" pitchFamily="2" charset="-122"/>
                <a:ea typeface="宋体" panose="02010600030101010101" pitchFamily="2" charset="-122"/>
                <a:cs typeface="宋体" panose="02010600030101010101" pitchFamily="2" charset="-122"/>
                <a:sym typeface="+mn-ea"/>
              </a:rPr>
              <a:t>JDBC</a:t>
            </a:r>
            <a:r>
              <a:rPr lang="zh-CN" altLang="en-US" b="1">
                <a:latin typeface="宋体" panose="02010600030101010101" pitchFamily="2" charset="-122"/>
                <a:ea typeface="宋体" panose="02010600030101010101" pitchFamily="2" charset="-122"/>
                <a:cs typeface="宋体" panose="02010600030101010101" pitchFamily="2" charset="-122"/>
                <a:sym typeface="+mn-ea"/>
              </a:rPr>
              <a:t>方式编程访问</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1091565" y="2087880"/>
            <a:ext cx="6837680" cy="37522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Class.forName("org.apache.hive.jdbc.HiveDriver")</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 开发环境的hosts文件映射：192.168.199.200 hadoop001</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val conn = DriverManager.getConnection("jdbc:hive2://hadoop001:14000","hadoop","")</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val pstmt = conn.prepareStatement("select empno, ename, sal from emp")</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val rs = pstmt.executeQuery()</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while (rs.next())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println("empno:" + rs.getInt("empno")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 , ename:" + rs.getString("ename")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 , sal:" + rs.getDouble("sal"))</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rs.close()</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pstmt.close()</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conn.close()</a:t>
            </a:r>
            <a:endParaRPr kumimoji="0" lang="zh-CN" altLang="en-US" sz="1400" b="1" i="0" u="none" strike="noStrike" cap="none" spc="0" normalizeH="0" baseline="0">
              <a:ln>
                <a:noFill/>
              </a:ln>
              <a:solidFill>
                <a:srgbClr val="0702BE"/>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b="1">
                <a:latin typeface="宋体" panose="02010600030101010101" pitchFamily="2" charset="-122"/>
                <a:ea typeface="宋体" panose="02010600030101010101" pitchFamily="2" charset="-122"/>
                <a:cs typeface="宋体" panose="02010600030101010101" pitchFamily="2" charset="-122"/>
                <a:sym typeface="+mn-ea"/>
              </a:rPr>
              <a:t>DateFrame </a:t>
            </a:r>
            <a:r>
              <a:rPr lang="zh-CN" b="1">
                <a:latin typeface="宋体" panose="02010600030101010101" pitchFamily="2" charset="-122"/>
                <a:ea typeface="宋体" panose="02010600030101010101" pitchFamily="2" charset="-122"/>
                <a:cs typeface="宋体" panose="02010600030101010101" pitchFamily="2" charset="-122"/>
                <a:sym typeface="+mn-ea"/>
              </a:rPr>
              <a:t>和 </a:t>
            </a:r>
            <a:r>
              <a:rPr b="1">
                <a:latin typeface="宋体" panose="02010600030101010101" pitchFamily="2" charset="-122"/>
                <a:ea typeface="宋体" panose="02010600030101010101" pitchFamily="2" charset="-122"/>
                <a:cs typeface="宋体" panose="02010600030101010101" pitchFamily="2" charset="-122"/>
                <a:sym typeface="+mn-ea"/>
              </a:rPr>
              <a:t>Dataset </a:t>
            </a:r>
            <a:endParaRPr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矩形 1"/>
          <p:cNvSpPr/>
          <p:nvPr/>
        </p:nvSpPr>
        <p:spPr>
          <a:xfrm>
            <a:off x="88265" y="1937385"/>
            <a:ext cx="12190730" cy="4276725"/>
          </a:xfrm>
          <a:prstGeom prst="rect">
            <a:avLst/>
          </a:prstGeom>
          <a:noFill/>
          <a:ln>
            <a:noFill/>
          </a:ln>
        </p:spPr>
        <p:txBody>
          <a:bodyPr wrap="square" rtlCol="0" anchor="t">
            <a:spAutoFit/>
          </a:bodyPr>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Spark SQL 是一个用来处理结构化数据的 spark 组件，也可被视为一个分布式的 SQL 查询引擎。与基础的 Spark RDD API 不同, </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Spark SQL 提供了查询结构化数据及计算结果等信息的接口。在内部, Spark SQL 使用这个额外的信息去执行额外的优化.有几种方式可以跟 Spark SQL 进行交互, 包括 SQL 和 Dataset API(DSL)。</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什么是 DataFrames（1.3）</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dataframe 是从 1.3 版本引入的与RDD相似，DataFrame 也是一个不可变分布式的数据集合。但与RDD不同的是，数据都被组织到有名</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字的列中，就像关系型数据库中的表一样,除了数据之外，还记录着数据的结构信息，即 schema。设计DataFrame的目的就是要让对大型数据集的处理变得更简单，它让开发者可以为分布式的数据集指定一个模式，进行更高层次的抽象。还提供了特定领域内专用的API来处理分布式数据。 从API易用性的角度上看，DataFrame API提供的是一套高层的关系操作，比函数式的RDD API要更加友好，门槛更低。由于与R和Pandas的DataFrame类似，Spark DataFrame很好地继承了传统单机数据分析的开发体验。 </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dataframe就是带着schema信息的rdd：</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dataframe = rdd + schema </a:t>
            </a:r>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  </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8905240" y="4427855"/>
            <a:ext cx="3060700" cy="1680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的特点</a:t>
            </a:r>
            <a:endParaRPr lang="zh-CN" altLang="en-US"/>
          </a:p>
        </p:txBody>
      </p:sp>
      <p:pic>
        <p:nvPicPr>
          <p:cNvPr id="3" name="图片 2" descr="1004194-20160830094200918-1846127221"/>
          <p:cNvPicPr>
            <a:picLocks noChangeAspect="1"/>
          </p:cNvPicPr>
          <p:nvPr/>
        </p:nvPicPr>
        <p:blipFill>
          <a:blip r:embed="rId1"/>
          <a:stretch>
            <a:fillRect/>
          </a:stretch>
        </p:blipFill>
        <p:spPr>
          <a:xfrm>
            <a:off x="5976620" y="1391920"/>
            <a:ext cx="6215380" cy="4758055"/>
          </a:xfrm>
          <a:prstGeom prst="rect">
            <a:avLst/>
          </a:prstGeom>
        </p:spPr>
      </p:pic>
      <p:sp>
        <p:nvSpPr>
          <p:cNvPr id="2" name="文本框 1"/>
          <p:cNvSpPr txBox="1"/>
          <p:nvPr/>
        </p:nvSpPr>
        <p:spPr>
          <a:xfrm>
            <a:off x="193675" y="2334895"/>
            <a:ext cx="5619750" cy="24599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构建Spark Application的运行环境，启动SparkContext</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SparkContext向资源管理器（可以是Standalone，Mesos，Yarn）申请运行Executor资源，并启动StandaloneExecutorbackend，</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Executor向SparkContext申请Task</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SparkContext将应用程序分发给Executor</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SparkContext构建成DAG图，将DAG图分解成Stage、将Taskset发送给Task Scheduler，最后由Task Scheduler将Task发送给Executor运行</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Task在Executor上运行，运行完释放所有资源</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R="0" algn="l" defTabSz="1219200" rtl="0" fontAlgn="auto" latinLnBrk="0" hangingPunct="0">
              <a:lnSpc>
                <a:spcPct val="100000"/>
              </a:lnSpc>
              <a:spcBef>
                <a:spcPts val="0"/>
              </a:spcBef>
              <a:spcAft>
                <a:spcPts val="0"/>
              </a:spcAft>
              <a:buClrTx/>
              <a:buSzTx/>
              <a:buFont typeface="Arial" panose="020B0604020202020204" pitchFamily="34" charset="0"/>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fontScale="90000"/>
          </a:bodyPr>
          <a:p>
            <a:r>
              <a:rPr lang="zh-CN" altLang="en-US">
                <a:sym typeface="+mn-ea"/>
              </a:rPr>
              <a:t>DataFrame的</a:t>
            </a:r>
            <a:r>
              <a:rPr lang="en-US" altLang="zh-CN">
                <a:sym typeface="+mn-ea"/>
              </a:rPr>
              <a:t>API</a:t>
            </a:r>
            <a:br>
              <a:rPr lang="en-US" altLang="zh-CN">
                <a:sym typeface="+mn-ea"/>
              </a:rPr>
            </a:br>
            <a:endParaRPr lang="en-US" altLang="zh-CN">
              <a:sym typeface="+mn-ea"/>
            </a:endParaRPr>
          </a:p>
        </p:txBody>
      </p:sp>
      <p:sp>
        <p:nvSpPr>
          <p:cNvPr id="2" name="矩形 1"/>
          <p:cNvSpPr/>
          <p:nvPr/>
        </p:nvSpPr>
        <p:spPr>
          <a:xfrm>
            <a:off x="1247775" y="1752600"/>
            <a:ext cx="10671810" cy="3046095"/>
          </a:xfrm>
          <a:prstGeom prst="rect">
            <a:avLst/>
          </a:prstGeom>
          <a:noFill/>
          <a:ln>
            <a:noFill/>
          </a:ln>
        </p:spPr>
        <p:txBody>
          <a:bodyPr wrap="square" rtlCol="0" anchor="t">
            <a:spAutoFit/>
          </a:bodyPr>
          <a:p>
            <a:pPr algn="l"/>
            <a:r>
              <a:rPr lang="zh-CN" altLang="en-US" b="1">
                <a:solidFill>
                  <a:srgbClr val="0702BE"/>
                </a:solidFill>
                <a:sym typeface="+mn-ea"/>
              </a:rPr>
              <a:t>printSchema()</a:t>
            </a:r>
            <a:endParaRPr lang="zh-CN" altLang="en-US" b="1">
              <a:solidFill>
                <a:srgbClr val="0702BE"/>
              </a:solidFill>
              <a:sym typeface="+mn-ea"/>
            </a:endParaRPr>
          </a:p>
          <a:p>
            <a:pPr algn="l"/>
            <a:r>
              <a:rPr lang="zh-CN" altLang="en-US" b="1">
                <a:solidFill>
                  <a:srgbClr val="0702BE"/>
                </a:solidFill>
                <a:sym typeface="+mn-ea"/>
              </a:rPr>
              <a:t>show()</a:t>
            </a:r>
            <a:endParaRPr lang="zh-CN" altLang="en-US" b="1">
              <a:solidFill>
                <a:srgbClr val="0702BE"/>
              </a:solidFill>
              <a:sym typeface="+mn-ea"/>
            </a:endParaRPr>
          </a:p>
          <a:p>
            <a:pPr algn="l"/>
            <a:r>
              <a:rPr lang="zh-CN" altLang="en-US" b="1">
                <a:solidFill>
                  <a:srgbClr val="0702BE"/>
                </a:solidFill>
                <a:sym typeface="+mn-ea"/>
              </a:rPr>
              <a:t>select("name")</a:t>
            </a:r>
            <a:endParaRPr lang="zh-CN" altLang="en-US" b="1">
              <a:solidFill>
                <a:srgbClr val="0702BE"/>
              </a:solidFill>
              <a:sym typeface="+mn-ea"/>
            </a:endParaRPr>
          </a:p>
          <a:p>
            <a:pPr algn="l"/>
            <a:r>
              <a:rPr lang="zh-CN" altLang="en-US" b="1">
                <a:solidFill>
                  <a:srgbClr val="0702BE"/>
                </a:solidFill>
                <a:sym typeface="+mn-ea"/>
              </a:rPr>
              <a:t>filter(peopleDF.col("age") &gt; 19)</a:t>
            </a:r>
            <a:endParaRPr lang="zh-CN" altLang="en-US" b="1">
              <a:solidFill>
                <a:srgbClr val="0702BE"/>
              </a:solidFill>
              <a:sym typeface="+mn-ea"/>
            </a:endParaRPr>
          </a:p>
          <a:p>
            <a:pPr algn="l"/>
            <a:r>
              <a:rPr lang="zh-CN" altLang="en-US" b="1">
                <a:solidFill>
                  <a:srgbClr val="0702BE"/>
                </a:solidFill>
                <a:sym typeface="+mn-ea"/>
              </a:rPr>
              <a:t>where</a:t>
            </a:r>
            <a:r>
              <a:rPr lang="en-US" altLang="zh-CN" b="1">
                <a:solidFill>
                  <a:srgbClr val="0702BE"/>
                </a:solidFill>
                <a:sym typeface="+mn-ea"/>
              </a:rPr>
              <a:t>()</a:t>
            </a:r>
            <a:endParaRPr lang="en-US" altLang="zh-CN" b="1">
              <a:solidFill>
                <a:srgbClr val="0702BE"/>
              </a:solidFill>
              <a:sym typeface="+mn-ea"/>
            </a:endParaRPr>
          </a:p>
          <a:p>
            <a:pPr algn="l"/>
            <a:r>
              <a:rPr lang="zh-CN" altLang="en-US" b="1">
                <a:solidFill>
                  <a:srgbClr val="0702BE"/>
                </a:solidFill>
                <a:sym typeface="+mn-ea"/>
              </a:rPr>
              <a:t>groupBy("name","age")</a:t>
            </a:r>
            <a:endParaRPr lang="zh-CN" altLang="en-US" b="1">
              <a:solidFill>
                <a:srgbClr val="0702BE"/>
              </a:solidFill>
              <a:sym typeface="+mn-ea"/>
            </a:endParaRPr>
          </a:p>
          <a:p>
            <a:pPr algn="l"/>
            <a:r>
              <a:rPr lang="zh-CN" altLang="en-US" b="1">
                <a:solidFill>
                  <a:srgbClr val="0702BE"/>
                </a:solidFill>
                <a:sym typeface="+mn-ea"/>
              </a:rPr>
              <a:t>count()</a:t>
            </a:r>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b="1">
                <a:latin typeface="宋体" panose="02010600030101010101" pitchFamily="2" charset="-122"/>
                <a:ea typeface="宋体" panose="02010600030101010101" pitchFamily="2" charset="-122"/>
                <a:cs typeface="宋体" panose="02010600030101010101" pitchFamily="2" charset="-122"/>
                <a:sym typeface="+mn-ea"/>
              </a:rPr>
              <a:t>DataFrame和RDD的互操作</a:t>
            </a:r>
            <a:r>
              <a:rPr lang="zh-CN" b="1">
                <a:latin typeface="宋体" panose="02010600030101010101" pitchFamily="2" charset="-122"/>
                <a:ea typeface="宋体" panose="02010600030101010101" pitchFamily="2" charset="-122"/>
                <a:cs typeface="宋体" panose="02010600030101010101" pitchFamily="2" charset="-122"/>
                <a:sym typeface="+mn-ea"/>
              </a:rPr>
              <a:t>（</a:t>
            </a:r>
            <a:r>
              <a:rPr lang="en-US" altLang="zh-CN" b="1">
                <a:latin typeface="宋体" panose="02010600030101010101" pitchFamily="2" charset="-122"/>
                <a:ea typeface="宋体" panose="02010600030101010101" pitchFamily="2" charset="-122"/>
                <a:cs typeface="宋体" panose="02010600030101010101" pitchFamily="2" charset="-122"/>
                <a:sym typeface="+mn-ea"/>
              </a:rPr>
              <a:t>RDD</a:t>
            </a:r>
            <a:r>
              <a:rPr lang="zh-CN" altLang="en-US" b="1">
                <a:latin typeface="宋体" panose="02010600030101010101" pitchFamily="2" charset="-122"/>
                <a:ea typeface="宋体" panose="02010600030101010101" pitchFamily="2" charset="-122"/>
                <a:cs typeface="宋体" panose="02010600030101010101" pitchFamily="2" charset="-122"/>
                <a:sym typeface="+mn-ea"/>
              </a:rPr>
              <a:t>转换为</a:t>
            </a:r>
            <a:r>
              <a:rPr b="1">
                <a:latin typeface="宋体" panose="02010600030101010101" pitchFamily="2" charset="-122"/>
                <a:ea typeface="宋体" panose="02010600030101010101" pitchFamily="2" charset="-122"/>
                <a:cs typeface="宋体" panose="02010600030101010101" pitchFamily="2" charset="-122"/>
                <a:sym typeface="+mn-ea"/>
              </a:rPr>
              <a:t>DataFrame</a:t>
            </a:r>
            <a:r>
              <a:rPr lang="zh-CN" b="1">
                <a:latin typeface="宋体" panose="02010600030101010101" pitchFamily="2" charset="-122"/>
                <a:ea typeface="宋体" panose="02010600030101010101" pitchFamily="2" charset="-122"/>
                <a:cs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087755" y="2082800"/>
            <a:ext cx="6226175" cy="3647440"/>
          </a:xfrm>
          <a:prstGeom prst="rect">
            <a:avLst/>
          </a:prstGeom>
        </p:spPr>
      </p:pic>
      <p:sp>
        <p:nvSpPr>
          <p:cNvPr id="4" name="文本框 3"/>
          <p:cNvSpPr txBox="1"/>
          <p:nvPr/>
        </p:nvSpPr>
        <p:spPr>
          <a:xfrm>
            <a:off x="7456170" y="2516505"/>
            <a:ext cx="4634865" cy="1567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方式一：</a:t>
            </a:r>
            <a:r>
              <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通过反射推断Schema</a:t>
            </a:r>
            <a:endPar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marR="0" indent="0" algn="l" defTabSz="1219200" rtl="0" fontAlgn="auto" latinLnBrk="0" hangingPunct="0">
              <a:lnSpc>
                <a:spcPct val="100000"/>
              </a:lnSpc>
              <a:spcBef>
                <a:spcPts val="0"/>
              </a:spcBef>
              <a:spcAft>
                <a:spcPts val="0"/>
              </a:spcAft>
              <a:buClrTx/>
              <a:buSzTx/>
              <a:buFontTx/>
              <a:buNone/>
            </a:pPr>
            <a:endPar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marR="0" indent="0" algn="l" defTabSz="1219200" rtl="0" fontAlgn="auto" latinLnBrk="0" hangingPunct="0">
              <a:lnSpc>
                <a:spcPct val="100000"/>
              </a:lnSpc>
              <a:spcBef>
                <a:spcPts val="0"/>
              </a:spcBef>
              <a:spcAft>
                <a:spcPts val="0"/>
              </a:spcAft>
              <a:buClrTx/>
              <a:buSzTx/>
              <a:buFontTx/>
              <a:buNone/>
            </a:pPr>
            <a:r>
              <a:rPr lang="zh-CN"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方式二：</a:t>
            </a:r>
            <a:r>
              <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a:t>
            </a:r>
            <a:r>
              <a:rPr lang="zh-CN"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编程</a:t>
            </a:r>
            <a:r>
              <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推断Schema</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355600" y="1158240"/>
            <a:ext cx="10911840" cy="4709795"/>
          </a:xfrm>
          <a:prstGeom prst="rect">
            <a:avLst/>
          </a:prstGeom>
        </p:spPr>
        <p:txBody>
          <a:bodyPr>
            <a:normAutofit/>
          </a:bodyPr>
          <a:p>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通过反射推断Schema</a:t>
            </a:r>
            <a:r>
              <a:rPr lang="en-US"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a:t>
            </a:r>
            <a:br>
              <a:rPr lang="en-US" sz="2800" b="1">
                <a:latin typeface="宋体" panose="02010600030101010101" pitchFamily="2" charset="-122"/>
                <a:ea typeface="宋体" panose="02010600030101010101" pitchFamily="2" charset="-122"/>
                <a:cs typeface="宋体" panose="02010600030101010101" pitchFamily="2" charset="-122"/>
                <a:sym typeface="+mn-ea"/>
              </a:rPr>
            </a:br>
            <a:r>
              <a:rPr lang="zh-CN" altLang="en-US" sz="2000">
                <a:sym typeface="+mn-ea"/>
              </a:rPr>
              <a:t>反射：case class</a:t>
            </a:r>
            <a:br>
              <a:rPr lang="zh-CN" altLang="en-US" sz="2000">
                <a:sym typeface="+mn-ea"/>
              </a:rPr>
            </a:br>
            <a:r>
              <a:rPr lang="zh-CN" altLang="en-US" sz="2000">
                <a:sym typeface="+mn-ea"/>
              </a:rPr>
              <a:t>前提：事先需要知道你的字段</a:t>
            </a:r>
            <a:r>
              <a:rPr lang="en-US" altLang="zh-CN" sz="2000">
                <a:sym typeface="+mn-ea"/>
              </a:rPr>
              <a:t>(</a:t>
            </a:r>
            <a:r>
              <a:rPr lang="zh-CN" altLang="en-US" sz="2000">
                <a:sym typeface="+mn-ea"/>
              </a:rPr>
              <a:t>固定</a:t>
            </a:r>
            <a:r>
              <a:rPr lang="en-US" altLang="zh-CN" sz="2000">
                <a:sym typeface="+mn-ea"/>
              </a:rPr>
              <a:t>)</a:t>
            </a:r>
            <a:r>
              <a:rPr lang="zh-CN" altLang="en-US" sz="2000">
                <a:sym typeface="+mn-ea"/>
              </a:rPr>
              <a:t>、字段类型（固定）</a:t>
            </a:r>
            <a:r>
              <a:rPr lang="zh-CN" altLang="en-US" sz="2800">
                <a:sym typeface="+mn-ea"/>
              </a:rPr>
              <a:t>    </a:t>
            </a:r>
            <a:br>
              <a:rPr lang="zh-CN" altLang="en-US" sz="2800"/>
            </a:br>
            <a:br>
              <a:rPr sz="2800" b="1">
                <a:latin typeface="宋体" panose="02010600030101010101" pitchFamily="2" charset="-122"/>
                <a:ea typeface="宋体" panose="02010600030101010101" pitchFamily="2" charset="-122"/>
                <a:cs typeface="宋体" panose="02010600030101010101" pitchFamily="2" charset="-122"/>
                <a:sym typeface="+mn-ea"/>
              </a:rPr>
            </a:br>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a:t>
            </a:r>
            <a:r>
              <a:rPr 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编程</a:t>
            </a:r>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推断Schema</a:t>
            </a:r>
            <a:r>
              <a:rPr lang="en-US"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a:t>
            </a:r>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通过StructType直接指定Schema</a:t>
            </a:r>
            <a:br>
              <a:rPr sz="2800" b="1">
                <a:latin typeface="宋体" panose="02010600030101010101" pitchFamily="2" charset="-122"/>
                <a:ea typeface="宋体" panose="02010600030101010101" pitchFamily="2" charset="-122"/>
                <a:cs typeface="宋体" panose="02010600030101010101" pitchFamily="2" charset="-122"/>
                <a:sym typeface="+mn-ea"/>
              </a:rPr>
            </a:br>
            <a:r>
              <a:rPr sz="2000" b="1">
                <a:latin typeface="宋体" panose="02010600030101010101" pitchFamily="2" charset="-122"/>
                <a:ea typeface="宋体" panose="02010600030101010101" pitchFamily="2" charset="-122"/>
                <a:cs typeface="宋体" panose="02010600030101010101" pitchFamily="2" charset="-122"/>
                <a:sym typeface="+mn-ea"/>
              </a:rPr>
              <a:t>通过将一个键值对（key/value）列表作为kwargs传给Row类来构造Rows。</a:t>
            </a:r>
            <a:br>
              <a:rPr sz="2000" b="1">
                <a:latin typeface="宋体" panose="02010600030101010101" pitchFamily="2" charset="-122"/>
                <a:ea typeface="宋体" panose="02010600030101010101" pitchFamily="2" charset="-122"/>
                <a:cs typeface="宋体" panose="02010600030101010101" pitchFamily="2" charset="-122"/>
                <a:sym typeface="+mn-ea"/>
              </a:rPr>
            </a:br>
            <a:r>
              <a:rPr sz="2000" b="1">
                <a:latin typeface="宋体" panose="02010600030101010101" pitchFamily="2" charset="-122"/>
                <a:ea typeface="宋体" panose="02010600030101010101" pitchFamily="2" charset="-122"/>
                <a:cs typeface="宋体" panose="02010600030101010101" pitchFamily="2" charset="-122"/>
                <a:sym typeface="+mn-ea"/>
              </a:rPr>
              <a:t>key定义了表的列名，类型通过看第一列数据来推断。</a:t>
            </a:r>
            <a:br>
              <a:rPr sz="2000" b="1">
                <a:latin typeface="宋体" panose="02010600030101010101" pitchFamily="2" charset="-122"/>
                <a:ea typeface="宋体" panose="02010600030101010101" pitchFamily="2" charset="-122"/>
                <a:cs typeface="宋体" panose="02010600030101010101" pitchFamily="2" charset="-122"/>
                <a:sym typeface="+mn-ea"/>
              </a:rPr>
            </a:br>
            <a:r>
              <a:rPr sz="2000" b="1">
                <a:latin typeface="宋体" panose="02010600030101010101" pitchFamily="2" charset="-122"/>
                <a:ea typeface="宋体" panose="02010600030101010101" pitchFamily="2" charset="-122"/>
                <a:cs typeface="宋体" panose="02010600030101010101" pitchFamily="2" charset="-122"/>
                <a:sym typeface="+mn-ea"/>
              </a:rPr>
              <a:t>（所以这里RDD的第一列数据不能有缺失）未来版本中将会通过看更多数据来推断数据类型，像现在对JSON文件的处理一样。</a:t>
            </a:r>
            <a:endParaRPr sz="2000"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zh-CN" altLang="en-US">
                <a:sym typeface="+mn-ea"/>
              </a:rPr>
              <a:t>Dataset 分布式的数据集</a:t>
            </a:r>
            <a:endParaRPr lang="zh-CN" altLang="en-US">
              <a:sym typeface="+mn-ea"/>
            </a:endParaRPr>
          </a:p>
        </p:txBody>
      </p:sp>
      <p:sp>
        <p:nvSpPr>
          <p:cNvPr id="2" name="文本框 1"/>
          <p:cNvSpPr txBox="1"/>
          <p:nvPr/>
        </p:nvSpPr>
        <p:spPr>
          <a:xfrm>
            <a:off x="162560" y="1937385"/>
            <a:ext cx="11816080" cy="35369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初次出现在1.6版本 有Spark SQL优化 能使用lambda表达式，但不能用python语言使用Dataset的API</a:t>
            </a:r>
            <a:endParaRPr lang="zh-CN" altLang="en-US" b="1">
              <a:solidFill>
                <a:schemeClr val="tx1"/>
              </a:solidFill>
              <a:effectLst>
                <a:outerShdw blurRad="38100" dist="19050" dir="2700000" algn="tl" rotWithShape="0">
                  <a:schemeClr val="dk1">
                    <a:alpha val="40000"/>
                  </a:scheme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solidFill>
                <a:schemeClr val="tx1"/>
              </a:solidFill>
              <a:effectLst>
                <a:outerShdw blurRad="38100" dist="19050" dir="2700000" algn="tl" rotWithShape="0">
                  <a:schemeClr val="dk1">
                    <a:alpha val="40000"/>
                  </a:schemeClr>
                </a:outerShdw>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DF = DS[Row]</a:t>
            </a:r>
            <a:endParaRPr lang="zh-CN" altLang="en-US" sz="2000" b="1">
              <a:solidFill>
                <a:schemeClr val="tx1"/>
              </a:solidFill>
              <a:effectLst>
                <a:outerShdw blurRad="38100" dist="19050" dir="2700000" algn="tl" rotWithShape="0">
                  <a:schemeClr val="dk1">
                    <a:alpha val="40000"/>
                  </a:schemeClr>
                </a:outerShdw>
              </a:effectLst>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DS 强类型 typed     case class</a:t>
            </a:r>
            <a:endParaRPr lang="zh-CN" altLang="en-US" sz="2000" b="1">
              <a:solidFill>
                <a:schemeClr val="tx1"/>
              </a:solidFill>
              <a:effectLst>
                <a:outerShdw blurRad="38100" dist="19050" dir="2700000" algn="tl" rotWithShape="0">
                  <a:schemeClr val="dk1">
                    <a:alpha val="40000"/>
                  </a:schemeClr>
                </a:outerShdw>
              </a:effectLst>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DF：弱类型   Row</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solidFill>
                  <a:schemeClr val="accent1"/>
                </a:solidFill>
                <a:effectLst>
                  <a:outerShdw blurRad="38100" dist="25400" dir="5400000" algn="ctr" rotWithShape="0">
                    <a:srgbClr val="6E747A">
                      <a:alpha val="43000"/>
                    </a:srgbClr>
                  </a:outerShdw>
                </a:effectLst>
                <a:uFillTx/>
                <a:latin typeface="+mn-lt"/>
                <a:ea typeface="+mn-ea"/>
                <a:cs typeface="+mn-cs"/>
                <a:sym typeface="Calibri" panose="020F0502020204030204"/>
              </a:rPr>
              <a:t> type DataFrame = Dataset[Row]</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p:cNvPicPr>
            <a:picLocks noChangeAspect="1"/>
          </p:cNvPicPr>
          <p:nvPr/>
        </p:nvPicPr>
        <p:blipFill>
          <a:blip r:embed="rId1"/>
          <a:stretch>
            <a:fillRect/>
          </a:stretch>
        </p:blipFill>
        <p:spPr>
          <a:xfrm>
            <a:off x="4574540" y="2817495"/>
            <a:ext cx="7592060" cy="3286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b="1">
                <a:latin typeface="宋体" panose="02010600030101010101" pitchFamily="2" charset="-122"/>
                <a:ea typeface="宋体" panose="02010600030101010101" pitchFamily="2" charset="-122"/>
                <a:cs typeface="宋体" panose="02010600030101010101" pitchFamily="2" charset="-122"/>
                <a:sym typeface="+mn-ea"/>
              </a:rPr>
              <a:t>SQL</a:t>
            </a:r>
            <a:r>
              <a:rPr lang="zh-CN" altLang="en-US" b="1">
                <a:latin typeface="宋体" panose="02010600030101010101" pitchFamily="2" charset="-122"/>
                <a:ea typeface="宋体" panose="02010600030101010101" pitchFamily="2" charset="-122"/>
                <a:cs typeface="宋体" panose="02010600030101010101" pitchFamily="2" charset="-122"/>
                <a:sym typeface="+mn-ea"/>
              </a:rPr>
              <a:t>与</a:t>
            </a:r>
            <a:r>
              <a:rPr lang="en-US" altLang="zh-CN" b="1">
                <a:latin typeface="宋体" panose="02010600030101010101" pitchFamily="2" charset="-122"/>
                <a:ea typeface="宋体" panose="02010600030101010101" pitchFamily="2" charset="-122"/>
                <a:cs typeface="宋体" panose="02010600030101010101" pitchFamily="2" charset="-122"/>
                <a:sym typeface="+mn-ea"/>
              </a:rPr>
              <a:t>DataFrames</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Datasets</a:t>
            </a:r>
            <a:r>
              <a:rPr lang="zh-CN" altLang="en-US" b="1">
                <a:latin typeface="宋体" panose="02010600030101010101" pitchFamily="2" charset="-122"/>
                <a:ea typeface="宋体" panose="02010600030101010101" pitchFamily="2" charset="-122"/>
                <a:cs typeface="宋体" panose="02010600030101010101" pitchFamily="2" charset="-122"/>
                <a:sym typeface="+mn-ea"/>
              </a:rPr>
              <a:t>的比较</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935480" y="2390140"/>
            <a:ext cx="8321040" cy="3276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b="1">
                <a:latin typeface="宋体" panose="02010600030101010101" pitchFamily="2" charset="-122"/>
                <a:ea typeface="宋体" panose="02010600030101010101" pitchFamily="2" charset="-122"/>
                <a:cs typeface="宋体" panose="02010600030101010101" pitchFamily="2" charset="-122"/>
                <a:sym typeface="+mn-ea"/>
              </a:rPr>
              <a:t>External Data Source API </a:t>
            </a:r>
            <a:r>
              <a:rPr lang="zh-CN" altLang="en-US" b="1">
                <a:latin typeface="宋体" panose="02010600030101010101" pitchFamily="2" charset="-122"/>
                <a:ea typeface="宋体" panose="02010600030101010101" pitchFamily="2" charset="-122"/>
                <a:cs typeface="宋体" panose="02010600030101010101" pitchFamily="2" charset="-122"/>
                <a:sym typeface="+mn-ea"/>
              </a:rPr>
              <a:t>（外部数据源）</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矩形 1"/>
          <p:cNvSpPr/>
          <p:nvPr/>
        </p:nvSpPr>
        <p:spPr>
          <a:xfrm>
            <a:off x="995680" y="2362200"/>
            <a:ext cx="10897235" cy="3046095"/>
          </a:xfrm>
          <a:prstGeom prst="rect">
            <a:avLst/>
          </a:prstGeom>
          <a:noFill/>
          <a:ln>
            <a:noFill/>
          </a:ln>
        </p:spPr>
        <p:txBody>
          <a:bodyPr wrap="square" rtlCol="0" anchor="t">
            <a:spAutoFit/>
            <a:scene3d>
              <a:camera prst="orthographicFront"/>
              <a:lightRig rig="threePt" dir="t"/>
            </a:scene3d>
          </a:bodyPr>
          <a:p>
            <a:pPr algn="l"/>
            <a:endParaRPr lang="zh-CN" altLang="en-US"/>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Parquet 数据</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Hive 数据</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mysql数据</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综合使用</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ea typeface="宋体" panose="02010600030101010101" pitchFamily="2" charset="-122"/>
                <a:sym typeface="+mn-ea"/>
              </a:rPr>
              <a:t>大数据公司现存的模式</a:t>
            </a:r>
            <a:endParaRPr lang="zh-CN"/>
          </a:p>
        </p:txBody>
      </p:sp>
      <p:sp>
        <p:nvSpPr>
          <p:cNvPr id="130" name="Shape 130"/>
          <p:cNvSpPr/>
          <p:nvPr>
            <p:ph type="body" sz="half" idx="1"/>
          </p:nvPr>
        </p:nvSpPr>
        <p:spPr>
          <a:prstGeom prst="rect">
            <a:avLst/>
          </a:prstGeom>
        </p:spPr>
        <p:txBody>
          <a:bodyPr/>
          <a:lstStyle/>
          <a:p>
            <a:r>
              <a:rPr lang="zh-CN">
                <a:ea typeface="宋体" panose="02010600030101010101" pitchFamily="2" charset="-122"/>
              </a:rPr>
              <a:t>手握大数据，打上没有很好的利利用</a:t>
            </a:r>
            <a:endParaRPr lang="zh-CN">
              <a:ea typeface="宋体" panose="02010600030101010101" pitchFamily="2" charset="-122"/>
            </a:endParaRPr>
          </a:p>
          <a:p>
            <a:r>
              <a:rPr lang="zh-CN">
                <a:ea typeface="宋体" panose="02010600030101010101" pitchFamily="2" charset="-122"/>
              </a:rPr>
              <a:t>没有大数据，但是知道如何帮助有数据的人利用它</a:t>
            </a:r>
            <a:endParaRPr lang="zh-CN">
              <a:ea typeface="宋体" panose="02010600030101010101" pitchFamily="2" charset="-122"/>
            </a:endParaRPr>
          </a:p>
          <a:p>
            <a:r>
              <a:rPr lang="zh-CN">
                <a:ea typeface="宋体" panose="02010600030101010101" pitchFamily="2" charset="-122"/>
              </a:rPr>
              <a:t>既有数据，又有大数据思维</a:t>
            </a:r>
            <a:endParaRPr 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zh-CN" altLang="en-US">
                <a:ea typeface="宋体" panose="02010600030101010101" pitchFamily="2" charset="-122"/>
                <a:sym typeface="+mn-ea"/>
              </a:rPr>
              <a:t>外部数据源API产生背景</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713865" y="2389505"/>
            <a:ext cx="10249535" cy="3185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sparkSQL</a:t>
            </a:r>
            <a:r>
              <a:rPr lang="zh-CN" altLang="en-US">
                <a:ea typeface="宋体" panose="02010600030101010101" pitchFamily="2" charset="-122"/>
                <a:sym typeface="+mn-ea"/>
              </a:rPr>
              <a:t>操作</a:t>
            </a:r>
            <a:r>
              <a:rPr lang="zh-CN" altLang="en-US">
                <a:sym typeface="+mn-ea"/>
              </a:rPr>
              <a:t>Parquet文件</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24765" y="1937385"/>
            <a:ext cx="12142470" cy="34753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en-US" altLang="zh-CN" sz="2000" b="1">
                <a:sym typeface="+mn-ea"/>
              </a:rPr>
              <a:t>//</a:t>
            </a:r>
            <a:r>
              <a:rPr lang="zh-CN" altLang="en-US" sz="2000" b="1">
                <a:sym typeface="+mn-ea"/>
              </a:rPr>
              <a:t>读取</a:t>
            </a:r>
            <a:r>
              <a:rPr lang="en-US" altLang="zh-CN" sz="2000" b="1">
                <a:sym typeface="+mn-ea"/>
              </a:rPr>
              <a:t>( win10</a:t>
            </a:r>
            <a:r>
              <a:rPr lang="zh-CN" altLang="en-US" sz="2000" b="1">
                <a:ea typeface="宋体" panose="02010600030101010101" pitchFamily="2" charset="-122"/>
                <a:sym typeface="+mn-ea"/>
              </a:rPr>
              <a:t>写法：</a:t>
            </a:r>
            <a:r>
              <a:rPr lang="zh-CN" altLang="en-US" sz="2000" b="1">
                <a:sym typeface="+mn-ea"/>
              </a:rPr>
              <a:t>D://</a:t>
            </a:r>
            <a:r>
              <a:rPr lang="en-US" altLang="zh-CN" sz="2000" b="1">
                <a:sym typeface="+mn-ea"/>
              </a:rPr>
              <a:t>path</a:t>
            </a:r>
            <a:r>
              <a:rPr lang="zh-CN" altLang="en-US" sz="2000" b="1">
                <a:sym typeface="+mn-ea"/>
              </a:rPr>
              <a:t>/users.parquet，</a:t>
            </a:r>
            <a:r>
              <a:rPr lang="en-US" altLang="zh-CN" sz="2000" b="1">
                <a:sym typeface="+mn-ea"/>
              </a:rPr>
              <a:t>linux</a:t>
            </a:r>
            <a:r>
              <a:rPr lang="zh-CN" altLang="en-US" sz="2000" b="1">
                <a:ea typeface="宋体" panose="02010600030101010101" pitchFamily="2" charset="-122"/>
                <a:sym typeface="+mn-ea"/>
              </a:rPr>
              <a:t>写法：</a:t>
            </a:r>
            <a:r>
              <a:rPr lang="zh-CN" altLang="en-US" sz="2000" b="1">
                <a:sym typeface="+mn-ea"/>
              </a:rPr>
              <a:t>file:///</a:t>
            </a:r>
            <a:r>
              <a:rPr lang="en-US" altLang="zh-CN" sz="2000" b="1">
                <a:sym typeface="+mn-ea"/>
              </a:rPr>
              <a:t>path</a:t>
            </a:r>
            <a:r>
              <a:rPr lang="zh-CN" altLang="en-US" sz="2000" b="1">
                <a:sym typeface="+mn-ea"/>
              </a:rPr>
              <a:t>/users.parquet或者/</a:t>
            </a:r>
            <a:r>
              <a:rPr lang="en-US" altLang="zh-CN" sz="2000" b="1">
                <a:sym typeface="+mn-ea"/>
              </a:rPr>
              <a:t>path</a:t>
            </a:r>
            <a:r>
              <a:rPr lang="zh-CN" altLang="en-US" sz="2000" b="1">
                <a:sym typeface="+mn-ea"/>
              </a:rPr>
              <a:t>/users.parquet</a:t>
            </a:r>
            <a:r>
              <a:rPr lang="en-US" altLang="zh-CN" sz="2000" b="1">
                <a:sym typeface="+mn-ea"/>
              </a:rPr>
              <a:t>)</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 val userDF = spark</a:t>
            </a:r>
            <a:r>
              <a:rPr lang="zh-CN" altLang="en-US" sz="2000" b="1">
                <a:solidFill>
                  <a:schemeClr val="accent1"/>
                </a:solidFill>
                <a:effectLst>
                  <a:outerShdw blurRad="38100" dist="25400" dir="5400000" algn="ctr" rotWithShape="0">
                    <a:srgbClr val="6E747A">
                      <a:alpha val="43000"/>
                    </a:srgbClr>
                  </a:outerShdw>
                </a:effectLst>
                <a:sym typeface="+mn-ea"/>
              </a:rPr>
              <a:t>.read.load</a:t>
            </a:r>
            <a:r>
              <a:rPr lang="zh-CN" altLang="en-US" sz="2000" b="1">
                <a:sym typeface="+mn-ea"/>
              </a:rPr>
              <a:t>("D://</a:t>
            </a:r>
            <a:r>
              <a:rPr lang="en-US" altLang="zh-CN" sz="2000" b="1">
                <a:sym typeface="+mn-ea"/>
              </a:rPr>
              <a:t>path</a:t>
            </a:r>
            <a:r>
              <a:rPr lang="zh-CN" altLang="en-US" sz="2000" b="1">
                <a:sym typeface="+mn-ea"/>
              </a:rPr>
              <a:t>/users.parquet")</a:t>
            </a:r>
            <a:endParaRPr lang="zh-CN" altLang="en-US" sz="2000">
              <a:sym typeface="+mn-ea"/>
            </a:endParaRPr>
          </a:p>
          <a:p>
            <a:pPr marL="0" marR="0" indent="0" algn="l" defTabSz="1219200" rtl="0" fontAlgn="auto" latinLnBrk="0" hangingPunct="0">
              <a:lnSpc>
                <a:spcPct val="100000"/>
              </a:lnSpc>
              <a:spcBef>
                <a:spcPts val="0"/>
              </a:spcBef>
              <a:spcAft>
                <a:spcPts val="0"/>
              </a:spcAft>
              <a:buClrTx/>
              <a:buSzTx/>
              <a:buFontTx/>
              <a:buNone/>
            </a:pPr>
            <a:r>
              <a:rPr lang="en-US" altLang="zh-CN" sz="2000" b="1">
                <a:sym typeface="+mn-ea"/>
              </a:rPr>
              <a:t>//</a:t>
            </a:r>
            <a:r>
              <a:rPr lang="zh-CN" altLang="en-US" sz="2000" b="1">
                <a:sym typeface="+mn-ea"/>
              </a:rPr>
              <a:t>或者</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val userDF = spark</a:t>
            </a:r>
            <a:r>
              <a:rPr lang="zh-CN" altLang="en-US" sz="2000" b="1">
                <a:solidFill>
                  <a:schemeClr val="accent1"/>
                </a:solidFill>
                <a:effectLst>
                  <a:outerShdw blurRad="38100" dist="25400" dir="5400000" algn="ctr" rotWithShape="0">
                    <a:srgbClr val="6E747A">
                      <a:alpha val="43000"/>
                    </a:srgbClr>
                  </a:outerShdw>
                </a:effectLst>
                <a:sym typeface="+mn-ea"/>
              </a:rPr>
              <a:t>.read.format</a:t>
            </a:r>
            <a:r>
              <a:rPr lang="zh-CN" altLang="en-US" sz="2000" b="1">
                <a:sym typeface="+mn-ea"/>
              </a:rPr>
              <a:t>("parquet")</a:t>
            </a:r>
            <a:r>
              <a:rPr lang="zh-CN" altLang="en-US" sz="2000" b="1">
                <a:solidFill>
                  <a:schemeClr val="accent1"/>
                </a:solidFill>
                <a:effectLst>
                  <a:outerShdw blurRad="38100" dist="25400" dir="5400000" algn="ctr" rotWithShape="0">
                    <a:srgbClr val="6E747A">
                      <a:alpha val="43000"/>
                    </a:srgbClr>
                  </a:outerShdw>
                </a:effectLst>
                <a:sym typeface="+mn-ea"/>
              </a:rPr>
              <a:t>.load</a:t>
            </a:r>
            <a:r>
              <a:rPr lang="zh-CN" altLang="en-US" sz="2000" b="1">
                <a:sym typeface="+mn-ea"/>
              </a:rPr>
              <a:t>("file:///</a:t>
            </a:r>
            <a:r>
              <a:rPr lang="en-US" altLang="zh-CN" sz="2000" b="1">
                <a:sym typeface="+mn-ea"/>
              </a:rPr>
              <a:t>path</a:t>
            </a:r>
            <a:r>
              <a:rPr lang="zh-CN" altLang="en-US" sz="2000" b="1">
                <a:sym typeface="+mn-ea"/>
              </a:rPr>
              <a:t>/users.parquet")</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en-US" altLang="zh-CN" sz="2000" b="1">
                <a:sym typeface="+mn-ea"/>
              </a:rPr>
              <a:t>//</a:t>
            </a:r>
            <a:r>
              <a:rPr lang="zh-CN" altLang="en-US" sz="2000" b="1">
                <a:sym typeface="+mn-ea"/>
              </a:rPr>
              <a:t>或者</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val userDF = spark</a:t>
            </a:r>
            <a:r>
              <a:rPr lang="zh-CN" altLang="en-US" sz="2000" b="1">
                <a:solidFill>
                  <a:schemeClr val="accent1"/>
                </a:solidFill>
                <a:effectLst>
                  <a:outerShdw blurRad="38100" dist="25400" dir="5400000" algn="ctr" rotWithShape="0">
                    <a:srgbClr val="6E747A">
                      <a:alpha val="43000"/>
                    </a:srgbClr>
                  </a:outerShdw>
                </a:effectLst>
                <a:sym typeface="+mn-ea"/>
              </a:rPr>
              <a:t>.read.format</a:t>
            </a:r>
            <a:r>
              <a:rPr lang="zh-CN" altLang="en-US" sz="2000" b="1">
                <a:sym typeface="+mn-ea"/>
              </a:rPr>
              <a:t>("parquet")</a:t>
            </a:r>
            <a:r>
              <a:rPr lang="zh-CN" altLang="en-US" sz="2000" b="1">
                <a:solidFill>
                  <a:schemeClr val="accent1"/>
                </a:solidFill>
                <a:effectLst>
                  <a:outerShdw blurRad="38100" dist="25400" dir="5400000" algn="ctr" rotWithShape="0">
                    <a:srgbClr val="6E747A">
                      <a:alpha val="43000"/>
                    </a:srgbClr>
                  </a:outerShdw>
                </a:effectLst>
                <a:sym typeface="+mn-ea"/>
              </a:rPr>
              <a:t>.option</a:t>
            </a:r>
            <a:r>
              <a:rPr lang="zh-CN" altLang="en-US" sz="2000" b="1">
                <a:sym typeface="+mn-ea"/>
              </a:rPr>
              <a:t>("path","file:///</a:t>
            </a:r>
            <a:r>
              <a:rPr lang="en-US" altLang="zh-CN" sz="2000" b="1">
                <a:sym typeface="+mn-ea"/>
              </a:rPr>
              <a:t>path</a:t>
            </a:r>
            <a:r>
              <a:rPr lang="zh-CN" altLang="en-US" sz="2000" b="1">
                <a:sym typeface="+mn-ea"/>
              </a:rPr>
              <a:t>/users.parquet")</a:t>
            </a:r>
            <a:r>
              <a:rPr lang="zh-CN" altLang="en-US" sz="2000" b="1">
                <a:solidFill>
                  <a:schemeClr val="accent1"/>
                </a:solidFill>
                <a:effectLst>
                  <a:outerShdw blurRad="38100" dist="25400" dir="5400000" algn="ctr" rotWithShape="0">
                    <a:srgbClr val="6E747A">
                      <a:alpha val="43000"/>
                    </a:srgbClr>
                  </a:outerShdw>
                </a:effectLst>
                <a:sym typeface="+mn-ea"/>
              </a:rPr>
              <a:t>.load()</a:t>
            </a:r>
            <a:endParaRPr lang="zh-CN" altLang="en-US" sz="2000" b="1">
              <a:solidFill>
                <a:schemeClr val="accent1"/>
              </a:solidFill>
              <a:effectLst>
                <a:outerShdw blurRad="38100" dist="25400" dir="5400000" algn="ctr" rotWithShape="0">
                  <a:srgbClr val="6E747A">
                    <a:alpha val="43000"/>
                  </a:srgb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000" b="1"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20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写入（</a:t>
            </a:r>
            <a:r>
              <a:rPr lang="zh-CN" altLang="en-US" sz="2000" b="1">
                <a:sym typeface="+mn-ea"/>
              </a:rPr>
              <a:t>/</a:t>
            </a:r>
            <a:r>
              <a:rPr lang="en-US" altLang="zh-CN" sz="2000" b="1">
                <a:sym typeface="+mn-ea"/>
              </a:rPr>
              <a:t>path</a:t>
            </a:r>
            <a:r>
              <a:rPr lang="zh-CN" altLang="en-US" sz="2000" b="1">
                <a:sym typeface="+mn-ea"/>
              </a:rPr>
              <a:t>/jsonout指的是目录不是文件</a:t>
            </a:r>
            <a:r>
              <a:rPr kumimoji="0" lang="zh-CN" altLang="en-US" sz="20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userDF.select("name","favorite_color")</a:t>
            </a:r>
            <a:r>
              <a:rPr lang="zh-CN" altLang="en-US" sz="2000" b="1">
                <a:solidFill>
                  <a:schemeClr val="accent1"/>
                </a:solidFill>
                <a:effectLst>
                  <a:outerShdw blurRad="38100" dist="25400" dir="5400000" algn="ctr" rotWithShape="0">
                    <a:srgbClr val="6E747A">
                      <a:alpha val="43000"/>
                    </a:srgbClr>
                  </a:outerShdw>
                </a:effectLst>
                <a:sym typeface="+mn-ea"/>
              </a:rPr>
              <a:t>.write.format</a:t>
            </a:r>
            <a:r>
              <a:rPr lang="zh-CN" altLang="en-US" sz="2000" b="1">
                <a:sym typeface="+mn-ea"/>
              </a:rPr>
              <a:t>("json").save("file:///</a:t>
            </a:r>
            <a:r>
              <a:rPr lang="en-US" altLang="zh-CN" sz="2000" b="1">
                <a:sym typeface="+mn-ea"/>
              </a:rPr>
              <a:t>path</a:t>
            </a:r>
            <a:r>
              <a:rPr lang="zh-CN" altLang="en-US" sz="2000" b="1">
                <a:sym typeface="+mn-ea"/>
              </a:rPr>
              <a:t>/jsonout")</a:t>
            </a: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sparkSQL</a:t>
            </a:r>
            <a:r>
              <a:rPr lang="zh-CN" altLang="en-US">
                <a:ea typeface="宋体" panose="02010600030101010101" pitchFamily="2" charset="-122"/>
                <a:sym typeface="+mn-ea"/>
              </a:rPr>
              <a:t>操作</a:t>
            </a:r>
            <a:r>
              <a:rPr lang="en-US" altLang="zh-CN">
                <a:ea typeface="宋体" panose="02010600030101010101" pitchFamily="2" charset="-122"/>
                <a:sym typeface="+mn-ea"/>
              </a:rPr>
              <a:t>Hive</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矩形 1"/>
          <p:cNvSpPr/>
          <p:nvPr/>
        </p:nvSpPr>
        <p:spPr>
          <a:xfrm>
            <a:off x="1094740" y="2091055"/>
            <a:ext cx="7390765" cy="2676525"/>
          </a:xfrm>
          <a:prstGeom prst="rect">
            <a:avLst/>
          </a:prstGeom>
          <a:noFill/>
          <a:ln>
            <a:noFill/>
          </a:ln>
        </p:spPr>
        <p:txBody>
          <a:bodyPr wrap="square" rtlCol="0" anchor="t">
            <a:spAutoFit/>
          </a:bodyPr>
          <a:p>
            <a:pPr algn="l"/>
            <a:r>
              <a:rPr lang="zh-CN" altLang="en-US" b="1">
                <a:solidFill>
                  <a:schemeClr val="tx1"/>
                </a:solidFill>
                <a:effectLst>
                  <a:outerShdw blurRad="38100" dist="19050" dir="2700000" algn="tl" rotWithShape="0">
                    <a:schemeClr val="dk1">
                      <a:alpha val="40000"/>
                    </a:schemeClr>
                  </a:outerShdw>
                </a:effectLst>
              </a:rPr>
              <a:t> spark.table("emp").show()</a:t>
            </a:r>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1"/>
          <a:stretch>
            <a:fillRect/>
          </a:stretch>
        </p:blipFill>
        <p:spPr>
          <a:xfrm>
            <a:off x="5017135" y="4418965"/>
            <a:ext cx="7068820" cy="1344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sparkSQL</a:t>
            </a:r>
            <a:r>
              <a:rPr lang="zh-CN" altLang="en-US">
                <a:ea typeface="宋体" panose="02010600030101010101" pitchFamily="2" charset="-122"/>
                <a:sym typeface="+mn-ea"/>
              </a:rPr>
              <a:t>操作</a:t>
            </a:r>
            <a:r>
              <a:rPr lang="en-US" altLang="zh-CN">
                <a:ea typeface="宋体" panose="02010600030101010101" pitchFamily="2" charset="-122"/>
                <a:sym typeface="+mn-ea"/>
              </a:rPr>
              <a:t>Mysql</a:t>
            </a:r>
            <a:r>
              <a:rPr lang="zh-CN" altLang="en-US">
                <a:ea typeface="宋体" panose="02010600030101010101" pitchFamily="2" charset="-122"/>
                <a:sym typeface="+mn-ea"/>
              </a:rPr>
              <a:t>数据</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1183640" y="1937385"/>
            <a:ext cx="9824085"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val jdbcDF = spark.read</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.format("jdbc")</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.option("url", "jdbc:postgresql:dbserver")</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.option("dbtable", "schema.tablename")</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.option("user", "username")</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.option("password", "password")</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.load()</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MySQL</a:t>
            </a:r>
            <a:r>
              <a:rPr lang="zh-CN" altLang="en-US">
                <a:ea typeface="宋体" panose="02010600030101010101" pitchFamily="2" charset="-122"/>
                <a:sym typeface="+mn-ea"/>
              </a:rPr>
              <a:t>和</a:t>
            </a:r>
            <a:r>
              <a:rPr lang="en-US" altLang="zh-CN">
                <a:ea typeface="宋体" panose="02010600030101010101" pitchFamily="2" charset="-122"/>
                <a:sym typeface="+mn-ea"/>
              </a:rPr>
              <a:t>Hive</a:t>
            </a:r>
            <a:r>
              <a:rPr lang="zh-CN" altLang="en-US">
                <a:ea typeface="宋体" panose="02010600030101010101" pitchFamily="2" charset="-122"/>
                <a:sym typeface="+mn-ea"/>
              </a:rPr>
              <a:t>综合使用</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矩形 2"/>
          <p:cNvSpPr/>
          <p:nvPr/>
        </p:nvSpPr>
        <p:spPr>
          <a:xfrm>
            <a:off x="1078230" y="2067560"/>
            <a:ext cx="10035540" cy="645160"/>
          </a:xfrm>
          <a:prstGeom prst="rect">
            <a:avLst/>
          </a:prstGeom>
          <a:noFill/>
          <a:ln>
            <a:noFill/>
          </a:ln>
        </p:spPr>
        <p:txBody>
          <a:bodyPr wrap="none" rtlCol="0" anchor="t">
            <a:spAutoFit/>
          </a:bodyPr>
          <a:p>
            <a:pPr algn="ctr"/>
            <a:r>
              <a:rPr lang="zh-CN" altLang="en-US" sz="3600">
                <a:ea typeface="宋体" panose="02010600030101010101" pitchFamily="2" charset="-122"/>
                <a:sym typeface="+mn-ea"/>
              </a:rPr>
              <a:t>实现对</a:t>
            </a:r>
            <a:r>
              <a:rPr lang="en-US" altLang="zh-CN" sz="3600">
                <a:sym typeface="+mn-ea"/>
              </a:rPr>
              <a:t>mysql</a:t>
            </a:r>
            <a:r>
              <a:rPr lang="zh-CN" altLang="en-US" sz="3600">
                <a:ea typeface="宋体" panose="02010600030101010101" pitchFamily="2" charset="-122"/>
                <a:sym typeface="+mn-ea"/>
              </a:rPr>
              <a:t>的</a:t>
            </a:r>
            <a:r>
              <a:rPr lang="zh-CN" altLang="en-US" sz="3600">
                <a:sym typeface="+mn-ea"/>
              </a:rPr>
              <a:t>DEPT表和</a:t>
            </a:r>
            <a:r>
              <a:rPr lang="en-US" altLang="zh-CN" sz="3600">
                <a:sym typeface="+mn-ea"/>
              </a:rPr>
              <a:t>hive</a:t>
            </a:r>
            <a:r>
              <a:rPr lang="zh-CN" altLang="en-US" sz="3600">
                <a:ea typeface="宋体" panose="02010600030101010101" pitchFamily="2" charset="-122"/>
                <a:sym typeface="+mn-ea"/>
              </a:rPr>
              <a:t>的</a:t>
            </a:r>
            <a:r>
              <a:rPr lang="en-US" altLang="zh-CN" sz="3600">
                <a:ea typeface="宋体" panose="02010600030101010101" pitchFamily="2" charset="-122"/>
                <a:sym typeface="+mn-ea"/>
              </a:rPr>
              <a:t>emp</a:t>
            </a:r>
            <a:r>
              <a:rPr lang="zh-CN" altLang="en-US" sz="3600">
                <a:ea typeface="宋体" panose="02010600030101010101" pitchFamily="2" charset="-122"/>
                <a:sym typeface="+mn-ea"/>
              </a:rPr>
              <a:t>表进行</a:t>
            </a:r>
            <a:r>
              <a:rPr lang="en-US" altLang="zh-CN" sz="3600">
                <a:ea typeface="宋体" panose="02010600030101010101" pitchFamily="2" charset="-122"/>
                <a:sym typeface="+mn-ea"/>
              </a:rPr>
              <a:t>join</a:t>
            </a:r>
            <a:r>
              <a:rPr lang="zh-CN" altLang="en-US" sz="3600">
                <a:ea typeface="宋体" panose="02010600030101010101" pitchFamily="2" charset="-122"/>
                <a:sym typeface="+mn-ea"/>
              </a:rPr>
              <a:t>操作</a:t>
            </a:r>
            <a:endParaRPr lang="zh-CN" altLang="en-US" sz="3600" b="1">
              <a:solidFill>
                <a:schemeClr val="tx1"/>
              </a:solidFill>
              <a:effectLst>
                <a:outerShdw blurRad="38100" dist="19050" dir="2700000" algn="tl" rotWithShape="0">
                  <a:schemeClr val="dk1">
                    <a:alpha val="40000"/>
                  </a:schemeClr>
                </a:outerShdw>
              </a:effectLst>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84785" y="2346325"/>
            <a:ext cx="6268085" cy="3592195"/>
          </a:xfrm>
          <a:prstGeom prst="rect">
            <a:avLst/>
          </a:prstGeom>
        </p:spPr>
      </p:pic>
      <p:pic>
        <p:nvPicPr>
          <p:cNvPr id="4" name="图片 3"/>
          <p:cNvPicPr>
            <a:picLocks noChangeAspect="1"/>
          </p:cNvPicPr>
          <p:nvPr/>
        </p:nvPicPr>
        <p:blipFill>
          <a:blip r:embed="rId2"/>
          <a:stretch>
            <a:fillRect/>
          </a:stretch>
        </p:blipFill>
        <p:spPr>
          <a:xfrm>
            <a:off x="6541135" y="2748280"/>
            <a:ext cx="5542915" cy="2925445"/>
          </a:xfrm>
          <a:prstGeom prst="rect">
            <a:avLst/>
          </a:prstGeom>
        </p:spPr>
      </p:pic>
      <p:sp>
        <p:nvSpPr>
          <p:cNvPr id="129" name="Shape 129"/>
          <p:cNvSpPr/>
          <p:nvPr>
            <p:ph type="title"/>
          </p:nvPr>
        </p:nvSpPr>
        <p:spPr>
          <a:xfrm>
            <a:off x="184785" y="1219200"/>
            <a:ext cx="11692890" cy="718185"/>
          </a:xfrm>
          <a:prstGeom prst="rect">
            <a:avLst/>
          </a:prstGeom>
        </p:spPr>
        <p:txBody>
          <a:bodyPr>
            <a:normAutofit fontScale="90000"/>
          </a:bodyPr>
          <a:p>
            <a:r>
              <a:rPr lang="zh-CN">
                <a:ea typeface="宋体" panose="02010600030101010101" pitchFamily="2" charset="-122"/>
                <a:sym typeface="+mn-ea"/>
              </a:rPr>
              <a:t>代码量对比（</a:t>
            </a:r>
            <a:r>
              <a:rPr lang="en-US" altLang="zh-CN">
                <a:ea typeface="宋体" panose="02010600030101010101" pitchFamily="2" charset="-122"/>
                <a:sym typeface="+mn-ea"/>
              </a:rPr>
              <a:t>hadoop/sparkSQL/RDD/SQL/DataFrames</a:t>
            </a:r>
            <a:r>
              <a:rPr lang="zh-CN">
                <a:ea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860040" y="1761490"/>
            <a:ext cx="7106285" cy="3957955"/>
          </a:xfrm>
          <a:prstGeom prst="rect">
            <a:avLst/>
          </a:prstGeom>
        </p:spPr>
      </p:pic>
      <p:sp>
        <p:nvSpPr>
          <p:cNvPr id="129" name="Shape 129"/>
          <p:cNvSpPr/>
          <p:nvPr>
            <p:ph type="title"/>
          </p:nvPr>
        </p:nvSpPr>
        <p:spPr>
          <a:xfrm>
            <a:off x="995663" y="1219513"/>
            <a:ext cx="10200541" cy="718443"/>
          </a:xfrm>
          <a:prstGeom prst="rect">
            <a:avLst/>
          </a:prstGeom>
        </p:spPr>
        <p:txBody>
          <a:bodyPr/>
          <a:p>
            <a:r>
              <a:rPr lang="zh-CN" altLang="en-US" b="1">
                <a:latin typeface="宋体" panose="02010600030101010101" pitchFamily="2" charset="-122"/>
                <a:ea typeface="宋体" panose="02010600030101010101" pitchFamily="2" charset="-122"/>
                <a:cs typeface="宋体" panose="02010600030101010101" pitchFamily="2" charset="-122"/>
                <a:sym typeface="+mn-ea"/>
              </a:rPr>
              <a:t>输入和输出（</a:t>
            </a:r>
            <a:r>
              <a:rPr lang="en-US" altLang="zh-CN" b="1">
                <a:latin typeface="宋体" panose="02010600030101010101" pitchFamily="2" charset="-122"/>
                <a:ea typeface="宋体" panose="02010600030101010101" pitchFamily="2" charset="-122"/>
                <a:cs typeface="宋体" panose="02010600030101010101" pitchFamily="2" charset="-122"/>
                <a:sym typeface="+mn-ea"/>
              </a:rPr>
              <a:t>load/saveAsTable</a:t>
            </a:r>
            <a:r>
              <a:rPr lang="zh-CN" altLang="en-US" b="1">
                <a:latin typeface="宋体" panose="02010600030101010101" pitchFamily="2" charset="-122"/>
                <a:ea typeface="宋体" panose="02010600030101010101" pitchFamily="2" charset="-122"/>
                <a:cs typeface="宋体" panose="02010600030101010101" pitchFamily="2" charset="-122"/>
                <a:sym typeface="+mn-ea"/>
              </a:rPr>
              <a:t>）</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08605" y="1586230"/>
            <a:ext cx="7475855" cy="4145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70785" y="1367155"/>
            <a:ext cx="8174355" cy="464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81480" y="1130300"/>
            <a:ext cx="9058910" cy="4882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62008" y="966783"/>
            <a:ext cx="10200541" cy="718443"/>
          </a:xfrm>
          <a:prstGeom prst="rect">
            <a:avLst/>
          </a:prstGeom>
        </p:spPr>
        <p:txBody>
          <a:bodyPr/>
          <a:lstStyle/>
          <a:p>
            <a:r>
              <a:rPr lang="zh-CN"/>
              <a:t>大数据的系统架构（整体架构）</a:t>
            </a:r>
            <a:endParaRPr lang="zh-CN"/>
          </a:p>
        </p:txBody>
      </p:sp>
      <p:pic>
        <p:nvPicPr>
          <p:cNvPr id="2" name="图片 1" descr="999804-20171010171054949-1693581247"/>
          <p:cNvPicPr>
            <a:picLocks noChangeAspect="1"/>
          </p:cNvPicPr>
          <p:nvPr/>
        </p:nvPicPr>
        <p:blipFill>
          <a:blip r:embed="rId1"/>
          <a:stretch>
            <a:fillRect/>
          </a:stretch>
        </p:blipFill>
        <p:spPr>
          <a:xfrm>
            <a:off x="962025" y="1684655"/>
            <a:ext cx="7191375" cy="4112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71750" y="1734185"/>
            <a:ext cx="7856855" cy="4243705"/>
          </a:xfrm>
          <a:prstGeom prst="rect">
            <a:avLst/>
          </a:prstGeom>
        </p:spPr>
      </p:pic>
      <p:sp>
        <p:nvSpPr>
          <p:cNvPr id="129" name="Shape 129"/>
          <p:cNvSpPr/>
          <p:nvPr>
            <p:ph type="title"/>
          </p:nvPr>
        </p:nvSpPr>
        <p:spPr>
          <a:xfrm>
            <a:off x="1261093" y="1016313"/>
            <a:ext cx="10200541" cy="718443"/>
          </a:xfrm>
          <a:prstGeom prst="rect">
            <a:avLst/>
          </a:prstGeom>
        </p:spPr>
        <p:txBody>
          <a:bodyPr/>
          <a:p>
            <a:r>
              <a:rPr lang="zh-CN" altLang="en-US" b="1">
                <a:latin typeface="宋体" panose="02010600030101010101" pitchFamily="2" charset="-122"/>
                <a:ea typeface="宋体" panose="02010600030101010101" pitchFamily="2" charset="-122"/>
                <a:cs typeface="宋体" panose="02010600030101010101" pitchFamily="2" charset="-122"/>
                <a:sym typeface="+mn-ea"/>
              </a:rPr>
              <a:t>自定义外部数据源的示例</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781300" y="1750060"/>
            <a:ext cx="7459980" cy="4148455"/>
          </a:xfrm>
          <a:prstGeom prst="rect">
            <a:avLst/>
          </a:prstGeom>
        </p:spPr>
      </p:pic>
      <p:sp>
        <p:nvSpPr>
          <p:cNvPr id="129" name="Shape 129"/>
          <p:cNvSpPr/>
          <p:nvPr>
            <p:ph type="title"/>
          </p:nvPr>
        </p:nvSpPr>
        <p:spPr>
          <a:xfrm>
            <a:off x="1261093" y="10163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sparkSQL</a:t>
            </a:r>
            <a:r>
              <a:rPr lang="zh-CN" altLang="en-US" b="1">
                <a:latin typeface="宋体" panose="02010600030101010101" pitchFamily="2" charset="-122"/>
                <a:ea typeface="宋体" panose="02010600030101010101" pitchFamily="2" charset="-122"/>
                <a:cs typeface="宋体" panose="02010600030101010101" pitchFamily="2" charset="-122"/>
                <a:sym typeface="+mn-ea"/>
              </a:rPr>
              <a:t>支持的函数</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1261093" y="1016313"/>
            <a:ext cx="10200541" cy="718443"/>
          </a:xfrm>
          <a:prstGeom prst="rect">
            <a:avLst/>
          </a:prstGeom>
        </p:spPr>
        <p:txBody>
          <a:bodyPr/>
          <a:p>
            <a:r>
              <a:rPr lang="zh-CN" altLang="en-US">
                <a:sym typeface="+mn-ea"/>
              </a:rPr>
              <a:t>schema推导</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nvSpPr>
        <p:spPr>
          <a:xfrm>
            <a:off x="285750" y="2079625"/>
            <a:ext cx="11758930" cy="2860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3600" b="1">
                <a:solidFill>
                  <a:schemeClr val="tx1"/>
                </a:solidFill>
                <a:effectLst>
                  <a:outerShdw blurRad="38100" dist="19050" dir="2700000" algn="tl" rotWithShape="0">
                    <a:schemeClr val="dk1">
                      <a:alpha val="40000"/>
                    </a:schemeClr>
                  </a:outerShdw>
                </a:effectLst>
                <a:sym typeface="+mn-ea"/>
              </a:rPr>
              <a:t>分别为：</a:t>
            </a:r>
            <a:endParaRPr lang="zh-CN" altLang="en-US" sz="3600" b="1">
              <a:solidFill>
                <a:schemeClr val="tx1"/>
              </a:solidFill>
              <a:effectLst>
                <a:outerShdw blurRad="38100" dist="19050" dir="2700000" algn="tl" rotWithShape="0">
                  <a:schemeClr val="dk1">
                    <a:alpha val="40000"/>
                  </a:scheme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3600" b="1">
                <a:solidFill>
                  <a:schemeClr val="tx1"/>
                </a:solidFill>
                <a:effectLst>
                  <a:outerShdw blurRad="38100" dist="19050" dir="2700000" algn="tl" rotWithShape="0">
                    <a:schemeClr val="dk1">
                      <a:alpha val="40000"/>
                    </a:schemeClr>
                  </a:outerShdw>
                </a:effectLst>
                <a:sym typeface="+mn-ea"/>
              </a:rPr>
              <a:t>1. 利用反射推导schema</a:t>
            </a:r>
            <a:endParaRPr lang="zh-CN" altLang="en-US" sz="3600" b="1">
              <a:solidFill>
                <a:schemeClr val="tx1"/>
              </a:solidFill>
              <a:effectLst>
                <a:outerShdw blurRad="38100" dist="19050" dir="2700000" algn="tl" rotWithShape="0">
                  <a:schemeClr val="dk1">
                    <a:alpha val="40000"/>
                  </a:scheme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3600" b="1">
                <a:solidFill>
                  <a:schemeClr val="tx1"/>
                </a:solidFill>
                <a:effectLst>
                  <a:outerShdw blurRad="38100" dist="19050" dir="2700000" algn="tl" rotWithShape="0">
                    <a:schemeClr val="dk1">
                      <a:alpha val="40000"/>
                    </a:schemeClr>
                  </a:outerShdw>
                </a:effectLst>
                <a:sym typeface="+mn-ea"/>
              </a:rPr>
              <a:t>2. 编程方式定义Schema</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12340" y="2084070"/>
            <a:ext cx="6312535" cy="3721735"/>
          </a:xfrm>
          <a:prstGeom prst="rect">
            <a:avLst/>
          </a:prstGeom>
        </p:spPr>
      </p:pic>
      <p:sp>
        <p:nvSpPr>
          <p:cNvPr id="129" name="Shape 129"/>
          <p:cNvSpPr/>
          <p:nvPr>
            <p:ph type="title"/>
          </p:nvPr>
        </p:nvSpPr>
        <p:spPr>
          <a:xfrm>
            <a:off x="1261093" y="1016313"/>
            <a:ext cx="10200541" cy="718443"/>
          </a:xfrm>
          <a:prstGeom prst="rect">
            <a:avLst/>
          </a:prstGeom>
        </p:spPr>
        <p:txBody>
          <a:bodyPr/>
          <a:p>
            <a:r>
              <a:rPr lang="zh-CN" altLang="en-US">
                <a:sym typeface="+mn-ea"/>
              </a:rPr>
              <a:t>schema推导过程</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86000" y="2070735"/>
            <a:ext cx="7620000" cy="3848100"/>
          </a:xfrm>
          <a:prstGeom prst="rect">
            <a:avLst/>
          </a:prstGeom>
        </p:spPr>
      </p:pic>
      <p:sp>
        <p:nvSpPr>
          <p:cNvPr id="129" name="Shape 129"/>
          <p:cNvSpPr/>
          <p:nvPr>
            <p:ph type="title"/>
          </p:nvPr>
        </p:nvSpPr>
        <p:spPr>
          <a:xfrm>
            <a:off x="1261093" y="1016313"/>
            <a:ext cx="10200541" cy="718443"/>
          </a:xfrm>
          <a:prstGeom prst="rect">
            <a:avLst/>
          </a:prstGeom>
        </p:spPr>
        <p:txBody>
          <a:bodyPr>
            <a:normAutofit fontScale="90000"/>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sparkSQL</a:t>
            </a:r>
            <a:r>
              <a:rPr lang="zh-CN" altLang="en-US" b="1">
                <a:latin typeface="宋体" panose="02010600030101010101" pitchFamily="2" charset="-122"/>
                <a:ea typeface="宋体" panose="02010600030101010101" pitchFamily="2" charset="-122"/>
                <a:cs typeface="宋体" panose="02010600030101010101" pitchFamily="2" charset="-122"/>
                <a:sym typeface="+mn-ea"/>
              </a:rPr>
              <a:t>和其他编程语言的代码执行效率性能对比</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1261093" y="1016313"/>
            <a:ext cx="10200541" cy="718443"/>
          </a:xfrm>
          <a:prstGeom prst="rect">
            <a:avLst/>
          </a:prstGeom>
        </p:spPr>
        <p:txBody>
          <a:bodyPr>
            <a:normAutofit/>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sparkSQL </a:t>
            </a:r>
            <a:r>
              <a:rPr lang="zh-CN" altLang="en-US" b="1">
                <a:latin typeface="宋体" panose="02010600030101010101" pitchFamily="2" charset="-122"/>
                <a:ea typeface="宋体" panose="02010600030101010101" pitchFamily="2" charset="-122"/>
                <a:cs typeface="宋体" panose="02010600030101010101" pitchFamily="2" charset="-122"/>
                <a:sym typeface="+mn-ea"/>
              </a:rPr>
              <a:t>读取更少的数据</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365885" y="1986915"/>
            <a:ext cx="6988810" cy="3531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96135" y="2371725"/>
            <a:ext cx="8138160" cy="3314700"/>
          </a:xfrm>
          <a:prstGeom prst="rect">
            <a:avLst/>
          </a:prstGeom>
        </p:spPr>
      </p:pic>
      <p:sp>
        <p:nvSpPr>
          <p:cNvPr id="129" name="Shape 129"/>
          <p:cNvSpPr/>
          <p:nvPr>
            <p:ph type="title"/>
          </p:nvPr>
        </p:nvSpPr>
        <p:spPr>
          <a:xfrm>
            <a:off x="1353803" y="1281743"/>
            <a:ext cx="10200541" cy="718443"/>
          </a:xfrm>
          <a:prstGeom prst="rect">
            <a:avLst/>
          </a:prstGeom>
        </p:spPr>
        <p:txBody>
          <a:bodyPr>
            <a:normAutofit/>
          </a:bodyPr>
          <a:p>
            <a:r>
              <a:rPr lang="zh-CN" b="1">
                <a:latin typeface="宋体" panose="02010600030101010101" pitchFamily="2" charset="-122"/>
                <a:ea typeface="宋体" panose="02010600030101010101" pitchFamily="2" charset="-122"/>
                <a:cs typeface="宋体" panose="02010600030101010101" pitchFamily="2" charset="-122"/>
                <a:sym typeface="+mn-ea"/>
              </a:rPr>
              <a:t>行式存储和列式存储的对比</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07895" y="2198370"/>
            <a:ext cx="6330950" cy="3582670"/>
          </a:xfrm>
          <a:prstGeom prst="rect">
            <a:avLst/>
          </a:prstGeom>
        </p:spPr>
      </p:pic>
      <p:sp>
        <p:nvSpPr>
          <p:cNvPr id="129" name="Shape 129"/>
          <p:cNvSpPr/>
          <p:nvPr>
            <p:ph type="title"/>
          </p:nvPr>
        </p:nvSpPr>
        <p:spPr>
          <a:xfrm>
            <a:off x="1353803" y="1281743"/>
            <a:ext cx="10200541" cy="718443"/>
          </a:xfrm>
          <a:prstGeom prst="rect">
            <a:avLst/>
          </a:prstGeom>
        </p:spPr>
        <p:txBody>
          <a:bodyPr>
            <a:normAutofit/>
          </a:bodyPr>
          <a:p>
            <a:r>
              <a:rPr lang="zh-CN" b="1">
                <a:latin typeface="宋体" panose="02010600030101010101" pitchFamily="2" charset="-122"/>
                <a:ea typeface="宋体" panose="02010600030101010101" pitchFamily="2" charset="-122"/>
                <a:cs typeface="宋体" panose="02010600030101010101" pitchFamily="2" charset="-122"/>
                <a:sym typeface="+mn-ea"/>
              </a:rPr>
              <a:t>让查询优化器帮助我们优化执行效率（</a:t>
            </a:r>
            <a:r>
              <a:rPr lang="en-US" altLang="zh-CN" b="1">
                <a:latin typeface="宋体" panose="02010600030101010101" pitchFamily="2" charset="-122"/>
                <a:ea typeface="宋体" panose="02010600030101010101" pitchFamily="2" charset="-122"/>
                <a:cs typeface="宋体" panose="02010600030101010101" pitchFamily="2" charset="-122"/>
                <a:sym typeface="+mn-ea"/>
              </a:rPr>
              <a:t>where</a:t>
            </a:r>
            <a:r>
              <a:rPr lang="zh-CN" b="1">
                <a:latin typeface="宋体" panose="02010600030101010101" pitchFamily="2" charset="-122"/>
                <a:ea typeface="宋体" panose="02010600030101010101" pitchFamily="2" charset="-122"/>
                <a:cs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16380" y="2167890"/>
            <a:ext cx="6671945" cy="3733800"/>
          </a:xfrm>
          <a:prstGeom prst="rect">
            <a:avLst/>
          </a:prstGeom>
        </p:spPr>
      </p:pic>
      <p:sp>
        <p:nvSpPr>
          <p:cNvPr id="129" name="Shape 129"/>
          <p:cNvSpPr/>
          <p:nvPr>
            <p:ph type="title"/>
          </p:nvPr>
        </p:nvSpPr>
        <p:spPr>
          <a:xfrm>
            <a:off x="1353803" y="1281743"/>
            <a:ext cx="10200541" cy="718443"/>
          </a:xfrm>
          <a:prstGeom prst="rect">
            <a:avLst/>
          </a:prstGeom>
        </p:spPr>
        <p:txBody>
          <a:bodyPr>
            <a:normAutofit fontScale="90000"/>
          </a:bodyPr>
          <a:p>
            <a:r>
              <a:rPr lang="zh-CN" b="1">
                <a:latin typeface="宋体" panose="02010600030101010101" pitchFamily="2" charset="-122"/>
                <a:ea typeface="宋体" panose="02010600030101010101" pitchFamily="2" charset="-122"/>
                <a:cs typeface="宋体" panose="02010600030101010101" pitchFamily="2" charset="-122"/>
                <a:sym typeface="+mn-ea"/>
              </a:rPr>
              <a:t>让查询优化器帮助我们优化执行效率（</a:t>
            </a:r>
            <a:r>
              <a:rPr lang="en-US" altLang="zh-CN" b="1">
                <a:latin typeface="宋体" panose="02010600030101010101" pitchFamily="2" charset="-122"/>
                <a:ea typeface="宋体" panose="02010600030101010101" pitchFamily="2" charset="-122"/>
                <a:cs typeface="宋体" panose="02010600030101010101" pitchFamily="2" charset="-122"/>
                <a:sym typeface="+mn-ea"/>
              </a:rPr>
              <a:t>join</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filter</a:t>
            </a:r>
            <a:r>
              <a:rPr lang="zh-CN" b="1">
                <a:latin typeface="宋体" panose="02010600030101010101" pitchFamily="2" charset="-122"/>
                <a:ea typeface="宋体" panose="02010600030101010101" pitchFamily="2" charset="-122"/>
                <a:cs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995663" y="1254438"/>
            <a:ext cx="10200541" cy="718443"/>
          </a:xfrm>
        </p:spPr>
        <p:txBody>
          <a:bodyPr/>
          <a:p>
            <a:r>
              <a:rPr lang="zh-CN" altLang="en-US"/>
              <a:t>执行计划懒加载原理图</a:t>
            </a:r>
            <a:endParaRPr lang="zh-CN" altLang="en-US"/>
          </a:p>
        </p:txBody>
      </p:sp>
      <p:pic>
        <p:nvPicPr>
          <p:cNvPr id="4" name="图片 3"/>
          <p:cNvPicPr>
            <a:picLocks noChangeAspect="1"/>
          </p:cNvPicPr>
          <p:nvPr/>
        </p:nvPicPr>
        <p:blipFill>
          <a:blip r:embed="rId1"/>
          <a:stretch>
            <a:fillRect/>
          </a:stretch>
        </p:blipFill>
        <p:spPr>
          <a:xfrm>
            <a:off x="2033905" y="2203450"/>
            <a:ext cx="7188835" cy="3634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t>大数据处理平台</a:t>
            </a:r>
            <a:endParaRPr lang="zh-CN"/>
          </a:p>
        </p:txBody>
      </p:sp>
      <p:pic>
        <p:nvPicPr>
          <p:cNvPr id="2" name="图片 1" descr="999804-20171010172217152-300770616"/>
          <p:cNvPicPr>
            <a:picLocks noChangeAspect="1"/>
          </p:cNvPicPr>
          <p:nvPr/>
        </p:nvPicPr>
        <p:blipFill>
          <a:blip r:embed="rId1"/>
          <a:stretch>
            <a:fillRect/>
          </a:stretch>
        </p:blipFill>
        <p:spPr>
          <a:xfrm>
            <a:off x="956945" y="2203450"/>
            <a:ext cx="7760970" cy="3844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用户行为日志</a:t>
            </a:r>
            <a:endParaRPr lang="zh-CN" altLang="en-US"/>
          </a:p>
        </p:txBody>
      </p:sp>
      <p:sp>
        <p:nvSpPr>
          <p:cNvPr id="2" name="文本框 1"/>
          <p:cNvSpPr txBox="1"/>
          <p:nvPr/>
        </p:nvSpPr>
        <p:spPr>
          <a:xfrm>
            <a:off x="796290" y="2472055"/>
            <a:ext cx="10956925" cy="378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用户每次访问网站时所有的行为数据（访问、浏览、搜索、点击...）</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目的：记录网站页面访问量、网站粘性、推荐</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日志生产渠道：</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nginx</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ajax</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2258060" y="4498975"/>
            <a:ext cx="5076190" cy="1635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normAutofit fontScale="90000"/>
          </a:bodyPr>
          <a:p>
            <a:br>
              <a:rPr lang="zh-CN" altLang="en-US">
                <a:sym typeface="+mn-ea"/>
              </a:rPr>
            </a:br>
            <a:r>
              <a:rPr lang="zh-CN" altLang="en-US">
                <a:sym typeface="+mn-ea"/>
              </a:rPr>
              <a:t>数据处理流程</a:t>
            </a:r>
            <a:br>
              <a:rPr lang="zh-CN" altLang="en-US"/>
            </a:br>
            <a:endParaRPr lang="zh-CN" altLang="en-US"/>
          </a:p>
        </p:txBody>
      </p:sp>
      <p:sp>
        <p:nvSpPr>
          <p:cNvPr id="2" name="文本框 1"/>
          <p:cNvSpPr txBox="1"/>
          <p:nvPr/>
        </p:nvSpPr>
        <p:spPr>
          <a:xfrm>
            <a:off x="956945" y="2390775"/>
            <a:ext cx="6732905" cy="34137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a:sym typeface="+mn-ea"/>
              </a:rPr>
              <a:t>1）数据采集</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2）数据清洗</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3）数据处理</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4）处理结果入库</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5）数据的可视化</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90320" y="1155700"/>
            <a:ext cx="8618220" cy="4777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29840" y="1382395"/>
            <a:ext cx="7698740" cy="4396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16710" y="1372870"/>
            <a:ext cx="9363075" cy="3568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p:nvPr>
        </p:nvSpPr>
        <p:spPr>
          <a:xfrm>
            <a:off x="995663" y="1139503"/>
            <a:ext cx="10200541" cy="718443"/>
          </a:xfrm>
        </p:spPr>
        <p:txBody>
          <a:bodyPr>
            <a:normAutofit fontScale="90000"/>
          </a:bodyPr>
          <a:p>
            <a:br>
              <a:rPr lang="zh-CN" altLang="en-US">
                <a:sym typeface="+mn-ea"/>
              </a:rPr>
            </a:br>
            <a:r>
              <a:rPr lang="zh-CN" altLang="en-US">
                <a:sym typeface="+mn-ea"/>
              </a:rPr>
              <a:t>功能实现</a:t>
            </a:r>
            <a:br>
              <a:rPr lang="zh-CN" altLang="en-US"/>
            </a:br>
            <a:endParaRPr lang="zh-CN" altLang="en-US"/>
          </a:p>
        </p:txBody>
      </p:sp>
      <p:sp>
        <p:nvSpPr>
          <p:cNvPr id="5" name="矩形 4"/>
          <p:cNvSpPr/>
          <p:nvPr/>
        </p:nvSpPr>
        <p:spPr>
          <a:xfrm>
            <a:off x="1075690" y="1857375"/>
            <a:ext cx="10271760" cy="4523105"/>
          </a:xfrm>
          <a:prstGeom prst="rect">
            <a:avLst/>
          </a:prstGeom>
          <a:noFill/>
          <a:ln>
            <a:noFill/>
          </a:ln>
        </p:spPr>
        <p:txBody>
          <a:bodyPr wrap="square" rtlCol="0" anchor="t">
            <a:spAutoFit/>
          </a:bodyPr>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访问时间</a:t>
            </a:r>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a:t>
            </a:r>
            <a:r>
              <a:rPr lang="en-US" altLang="zh-CN"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URL</a:t>
            </a:r>
            <a:endParaRPr lang="en-US" altLang="zh-CN"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访问过程耗费的流量</a:t>
            </a:r>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a:t>
            </a:r>
            <a:r>
              <a:rPr lang="en-US" altLang="zh-CN"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IP</a:t>
            </a:r>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地址</a:t>
            </a:r>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数据清洗</a:t>
            </a:r>
            <a:endParaRPr lang="zh-CN" altLang="en-US"/>
          </a:p>
        </p:txBody>
      </p:sp>
      <p:pic>
        <p:nvPicPr>
          <p:cNvPr id="2" name="图片 1"/>
          <p:cNvPicPr>
            <a:picLocks noChangeAspect="1"/>
          </p:cNvPicPr>
          <p:nvPr/>
        </p:nvPicPr>
        <p:blipFill>
          <a:blip r:embed="rId1"/>
          <a:stretch>
            <a:fillRect/>
          </a:stretch>
        </p:blipFill>
        <p:spPr>
          <a:xfrm>
            <a:off x="1336040" y="2568575"/>
            <a:ext cx="7726680" cy="3126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ipdatabase二叉树快速搜索IP地址数据库</a:t>
            </a:r>
            <a:endParaRPr lang="zh-CN" altLang="en-US"/>
          </a:p>
        </p:txBody>
      </p:sp>
      <p:sp>
        <p:nvSpPr>
          <p:cNvPr id="2" name="文本框 1"/>
          <p:cNvSpPr txBox="1"/>
          <p:nvPr/>
        </p:nvSpPr>
        <p:spPr>
          <a:xfrm>
            <a:off x="1189355" y="2460625"/>
            <a:ext cx="9327515" cy="2860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rPr>
              <a:t>https://github.com/wzhe06/ipdatabase</a:t>
            </a: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数据可视化</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en-US" altLang="zh-CN"/>
              <a:t>javeEE  web </a:t>
            </a:r>
            <a:r>
              <a:rPr lang="zh-CN" altLang="en-US"/>
              <a:t>工程（启动和测试）</a:t>
            </a:r>
            <a:endParaRPr lang="zh-CN" altLang="en-US"/>
          </a:p>
        </p:txBody>
      </p:sp>
      <p:pic>
        <p:nvPicPr>
          <p:cNvPr id="4" name="图片 3"/>
          <p:cNvPicPr>
            <a:picLocks noChangeAspect="1"/>
          </p:cNvPicPr>
          <p:nvPr/>
        </p:nvPicPr>
        <p:blipFill>
          <a:blip r:embed="rId1"/>
          <a:stretch>
            <a:fillRect/>
          </a:stretch>
        </p:blipFill>
        <p:spPr>
          <a:xfrm>
            <a:off x="98425" y="2203450"/>
            <a:ext cx="2836545" cy="3836035"/>
          </a:xfrm>
          <a:prstGeom prst="rect">
            <a:avLst/>
          </a:prstGeom>
        </p:spPr>
      </p:pic>
      <p:pic>
        <p:nvPicPr>
          <p:cNvPr id="5" name="图片 4"/>
          <p:cNvPicPr>
            <a:picLocks noChangeAspect="1"/>
          </p:cNvPicPr>
          <p:nvPr/>
        </p:nvPicPr>
        <p:blipFill>
          <a:blip r:embed="rId2"/>
          <a:stretch>
            <a:fillRect/>
          </a:stretch>
        </p:blipFill>
        <p:spPr>
          <a:xfrm>
            <a:off x="9164955" y="2394585"/>
            <a:ext cx="2535555" cy="659765"/>
          </a:xfrm>
          <a:prstGeom prst="rect">
            <a:avLst/>
          </a:prstGeom>
        </p:spPr>
      </p:pic>
      <p:pic>
        <p:nvPicPr>
          <p:cNvPr id="6" name="图片 5"/>
          <p:cNvPicPr>
            <a:picLocks noChangeAspect="1"/>
          </p:cNvPicPr>
          <p:nvPr/>
        </p:nvPicPr>
        <p:blipFill>
          <a:blip r:embed="rId3"/>
          <a:stretch>
            <a:fillRect/>
          </a:stretch>
        </p:blipFill>
        <p:spPr>
          <a:xfrm>
            <a:off x="3117215" y="2203450"/>
            <a:ext cx="5382895" cy="3836035"/>
          </a:xfrm>
          <a:prstGeom prst="rect">
            <a:avLst/>
          </a:prstGeom>
        </p:spPr>
      </p:pic>
      <p:pic>
        <p:nvPicPr>
          <p:cNvPr id="7" name="图片 6"/>
          <p:cNvPicPr>
            <a:picLocks noChangeAspect="1"/>
          </p:cNvPicPr>
          <p:nvPr/>
        </p:nvPicPr>
        <p:blipFill>
          <a:blip r:embed="rId4"/>
          <a:stretch>
            <a:fillRect/>
          </a:stretch>
        </p:blipFill>
        <p:spPr>
          <a:xfrm>
            <a:off x="9164955" y="3493135"/>
            <a:ext cx="2604135" cy="2486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二</a:t>
            </a:r>
            <a:r>
              <a:t>章：</a:t>
            </a:r>
            <a:r>
              <a:rPr lang="en-US"/>
              <a:t>Hadoop</a:t>
            </a:r>
            <a:r>
              <a:rPr lang="zh-CN" altLang="en-US"/>
              <a:t>概述</a:t>
            </a:r>
            <a:endParaRPr lang="zh-CN" altLang="en-US"/>
          </a:p>
        </p:txBody>
      </p:sp>
      <p:sp>
        <p:nvSpPr>
          <p:cNvPr id="130" name="Shape 130"/>
          <p:cNvSpPr/>
          <p:nvPr>
            <p:ph type="body" sz="half" idx="1"/>
          </p:nvPr>
        </p:nvSpPr>
        <p:spPr>
          <a:xfrm>
            <a:off x="572770" y="2349500"/>
            <a:ext cx="11229975" cy="3525520"/>
          </a:xfrm>
          <a:prstGeom prst="rect">
            <a:avLst/>
          </a:prstGeom>
        </p:spPr>
        <p:txBody>
          <a:bodyPr>
            <a:normAutofit fontScale="80000"/>
          </a:bodyPr>
          <a:lstStyle/>
          <a:p>
            <a:r>
              <a:rPr lang="zh-CN">
                <a:ea typeface="宋体" panose="02010600030101010101" pitchFamily="2" charset="-122"/>
              </a:rPr>
              <a:t>Hadoop开源的，高可靠的，可扩展的，分布式计算的</a:t>
            </a:r>
            <a:endParaRPr lang="zh-CN">
              <a:ea typeface="宋体" panose="02010600030101010101" pitchFamily="2" charset="-122"/>
            </a:endParaRPr>
          </a:p>
          <a:p>
            <a:r>
              <a:rPr lang="zh-CN">
                <a:ea typeface="宋体" panose="02010600030101010101" pitchFamily="2" charset="-122"/>
              </a:rPr>
              <a:t>常见模块：</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Hadoop Common：支持其他Hadoop模块的常用实用程序。</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分布式文件系统（HDFS）：可提供对应用程序数据的高吞吐量访问。</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YARN：作业调度和集群资源管理的框架。</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MapReduce：基于YARN的系统，用于并行处理大型数据集。</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Ozone： Hadoop的对象存储。</a:t>
            </a:r>
            <a:endParaRPr lang="zh-CN">
              <a:ea typeface="宋体" panose="02010600030101010101" pitchFamily="2" charset="-122"/>
            </a:endParaRPr>
          </a:p>
          <a:p>
            <a:pPr marL="991235" indent="0">
              <a:buNone/>
            </a:pPr>
            <a:endParaRPr lang="zh-CN">
              <a:ea typeface="宋体" panose="02010600030101010101" pitchFamily="2" charset="-122"/>
            </a:endParaRPr>
          </a:p>
          <a:p>
            <a:pPr marL="991235" indent="0">
              <a:buNone/>
            </a:pPr>
            <a:endParaRPr lang="en-US" altLang="zh-CN">
              <a:ea typeface="宋体" panose="02010600030101010101" pitchFamily="2" charset="-122"/>
            </a:endParaRPr>
          </a:p>
        </p:txBody>
      </p:sp>
      <p:sp>
        <p:nvSpPr>
          <p:cNvPr id="2" name="文本框 1"/>
          <p:cNvSpPr txBox="1"/>
          <p:nvPr/>
        </p:nvSpPr>
        <p:spPr>
          <a:xfrm>
            <a:off x="3349625" y="433705"/>
            <a:ext cx="5414645"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702BE"/>
                </a:solidFill>
                <a:effectLst/>
                <a:uFillTx/>
                <a:latin typeface="+mn-lt"/>
                <a:ea typeface="+mn-ea"/>
                <a:cs typeface="+mn-cs"/>
                <a:sym typeface="Calibri" panose="020F0502020204030204"/>
              </a:rPr>
              <a:t>http://hadoop.apache.org/</a:t>
            </a:r>
            <a:endParaRPr kumimoji="0" lang="zh-CN" altLang="en-US" sz="2400" b="1" i="0" u="none" strike="noStrike" cap="none" spc="0" normalizeH="0" baseline="0">
              <a:ln>
                <a:noFill/>
              </a:ln>
              <a:solidFill>
                <a:srgbClr val="0702BE"/>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主站最受欢迎的TopN商品</a:t>
            </a:r>
            <a:endParaRPr lang="zh-CN" altLang="en-US"/>
          </a:p>
        </p:txBody>
      </p:sp>
      <p:pic>
        <p:nvPicPr>
          <p:cNvPr id="4" name="图片 3"/>
          <p:cNvPicPr>
            <a:picLocks noChangeAspect="1"/>
          </p:cNvPicPr>
          <p:nvPr/>
        </p:nvPicPr>
        <p:blipFill>
          <a:blip r:embed="rId1"/>
          <a:stretch>
            <a:fillRect/>
          </a:stretch>
        </p:blipFill>
        <p:spPr>
          <a:xfrm>
            <a:off x="1492885" y="2263775"/>
            <a:ext cx="4815840" cy="3726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pPr algn="l"/>
            <a:r>
              <a:rPr lang="zh-CN" altLang="en-US">
                <a:sym typeface="Calibri" panose="020F0502020204030204"/>
              </a:rPr>
              <a:t>apache顶级项目：</a:t>
            </a:r>
            <a:r>
              <a:rPr lang="zh-CN" altLang="en-US">
                <a:sym typeface="Calibri" panose="020F0502020204030204"/>
              </a:rPr>
              <a:t>zeppelin可视化</a:t>
            </a:r>
            <a:endParaRPr lang="zh-CN" altLang="en-US"/>
          </a:p>
        </p:txBody>
      </p:sp>
      <p:sp>
        <p:nvSpPr>
          <p:cNvPr id="2" name="文本框 1"/>
          <p:cNvSpPr txBox="1"/>
          <p:nvPr/>
        </p:nvSpPr>
        <p:spPr>
          <a:xfrm>
            <a:off x="1136015" y="2366010"/>
            <a:ext cx="6409055"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http://zeppelin.apache.org/</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4975225" y="2138045"/>
            <a:ext cx="3328670" cy="3832860"/>
          </a:xfrm>
          <a:prstGeom prst="rect">
            <a:avLst/>
          </a:prstGeom>
        </p:spPr>
      </p:pic>
      <p:pic>
        <p:nvPicPr>
          <p:cNvPr id="5" name="图片 4"/>
          <p:cNvPicPr>
            <a:picLocks noChangeAspect="1"/>
          </p:cNvPicPr>
          <p:nvPr/>
        </p:nvPicPr>
        <p:blipFill>
          <a:blip r:embed="rId2"/>
          <a:stretch>
            <a:fillRect/>
          </a:stretch>
        </p:blipFill>
        <p:spPr>
          <a:xfrm>
            <a:off x="8303895" y="2138045"/>
            <a:ext cx="3797935" cy="2635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访问管理页面：默认</a:t>
            </a:r>
            <a:r>
              <a:rPr lang="en-US" altLang="zh-CN"/>
              <a:t>8080</a:t>
            </a:r>
            <a:r>
              <a:rPr lang="zh-CN" altLang="en-US"/>
              <a:t>端口</a:t>
            </a:r>
            <a:endParaRPr lang="zh-CN" altLang="en-US"/>
          </a:p>
        </p:txBody>
      </p:sp>
      <p:pic>
        <p:nvPicPr>
          <p:cNvPr id="2" name="图片 1"/>
          <p:cNvPicPr>
            <a:picLocks noChangeAspect="1"/>
          </p:cNvPicPr>
          <p:nvPr/>
        </p:nvPicPr>
        <p:blipFill>
          <a:blip r:embed="rId1"/>
          <a:stretch>
            <a:fillRect/>
          </a:stretch>
        </p:blipFill>
        <p:spPr>
          <a:xfrm>
            <a:off x="1207770" y="2203450"/>
            <a:ext cx="9949815" cy="3616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配置拦截器</a:t>
            </a:r>
            <a:endParaRPr lang="zh-CN" altLang="en-US"/>
          </a:p>
        </p:txBody>
      </p:sp>
      <p:pic>
        <p:nvPicPr>
          <p:cNvPr id="2" name="图片 1"/>
          <p:cNvPicPr>
            <a:picLocks noChangeAspect="1"/>
          </p:cNvPicPr>
          <p:nvPr/>
        </p:nvPicPr>
        <p:blipFill>
          <a:blip r:embed="rId1"/>
          <a:stretch>
            <a:fillRect/>
          </a:stretch>
        </p:blipFill>
        <p:spPr>
          <a:xfrm>
            <a:off x="956945" y="2498725"/>
            <a:ext cx="2247900" cy="2156460"/>
          </a:xfrm>
          <a:prstGeom prst="rect">
            <a:avLst/>
          </a:prstGeom>
        </p:spPr>
      </p:pic>
      <p:pic>
        <p:nvPicPr>
          <p:cNvPr id="4" name="图片 3"/>
          <p:cNvPicPr>
            <a:picLocks noChangeAspect="1"/>
          </p:cNvPicPr>
          <p:nvPr/>
        </p:nvPicPr>
        <p:blipFill>
          <a:blip r:embed="rId2"/>
          <a:stretch>
            <a:fillRect/>
          </a:stretch>
        </p:blipFill>
        <p:spPr>
          <a:xfrm>
            <a:off x="3514090" y="2498725"/>
            <a:ext cx="6704330" cy="3186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创建工作簿</a:t>
            </a:r>
            <a:endParaRPr lang="zh-CN" altLang="en-US"/>
          </a:p>
        </p:txBody>
      </p:sp>
      <p:pic>
        <p:nvPicPr>
          <p:cNvPr id="2" name="图片 1"/>
          <p:cNvPicPr>
            <a:picLocks noChangeAspect="1"/>
          </p:cNvPicPr>
          <p:nvPr/>
        </p:nvPicPr>
        <p:blipFill>
          <a:blip r:embed="rId1"/>
          <a:stretch>
            <a:fillRect/>
          </a:stretch>
        </p:blipFill>
        <p:spPr>
          <a:xfrm>
            <a:off x="615950" y="2326005"/>
            <a:ext cx="7415530" cy="3322955"/>
          </a:xfrm>
          <a:prstGeom prst="rect">
            <a:avLst/>
          </a:prstGeom>
        </p:spPr>
      </p:pic>
      <p:pic>
        <p:nvPicPr>
          <p:cNvPr id="4" name="图片 3"/>
          <p:cNvPicPr>
            <a:picLocks noChangeAspect="1"/>
          </p:cNvPicPr>
          <p:nvPr/>
        </p:nvPicPr>
        <p:blipFill>
          <a:blip r:embed="rId2"/>
          <a:stretch>
            <a:fillRect/>
          </a:stretch>
        </p:blipFill>
        <p:spPr>
          <a:xfrm>
            <a:off x="8348980" y="4258945"/>
            <a:ext cx="3281045" cy="1587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858503" y="1059493"/>
            <a:ext cx="10200541" cy="718443"/>
          </a:xfrm>
        </p:spPr>
        <p:txBody>
          <a:bodyPr/>
          <a:p>
            <a:r>
              <a:rPr lang="zh-CN" altLang="en-US"/>
              <a:t>编写</a:t>
            </a:r>
            <a:r>
              <a:rPr lang="en-US" altLang="zh-CN"/>
              <a:t>sql</a:t>
            </a:r>
            <a:r>
              <a:rPr lang="zh-CN" altLang="en-US"/>
              <a:t>并</a:t>
            </a:r>
            <a:r>
              <a:rPr lang="zh-CN" altLang="en-US"/>
              <a:t>展示数据</a:t>
            </a:r>
            <a:endParaRPr lang="zh-CN" altLang="en-US"/>
          </a:p>
        </p:txBody>
      </p:sp>
      <p:pic>
        <p:nvPicPr>
          <p:cNvPr id="2" name="图片 1"/>
          <p:cNvPicPr>
            <a:picLocks noChangeAspect="1"/>
          </p:cNvPicPr>
          <p:nvPr/>
        </p:nvPicPr>
        <p:blipFill>
          <a:blip r:embed="rId1"/>
          <a:stretch>
            <a:fillRect/>
          </a:stretch>
        </p:blipFill>
        <p:spPr>
          <a:xfrm>
            <a:off x="956945" y="1988185"/>
            <a:ext cx="9671050" cy="3851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47495" y="1175385"/>
            <a:ext cx="9327515" cy="4780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995663" y="1157283"/>
            <a:ext cx="10200541" cy="718443"/>
          </a:xfrm>
        </p:spPr>
        <p:txBody>
          <a:bodyPr/>
          <a:p>
            <a:r>
              <a:rPr lang="zh-CN" altLang="en-US"/>
              <a:t>运行作业的一直</a:t>
            </a:r>
            <a:r>
              <a:rPr lang="en-US" altLang="zh-CN"/>
              <a:t>accept </a:t>
            </a:r>
            <a:r>
              <a:rPr lang="zh-CN" altLang="en-US"/>
              <a:t>（建议虚拟机磁盘</a:t>
            </a:r>
            <a:r>
              <a:rPr lang="en-US" altLang="zh-CN"/>
              <a:t>40G+</a:t>
            </a:r>
            <a:r>
              <a:rPr lang="zh-CN" altLang="en-US"/>
              <a:t>）</a:t>
            </a:r>
            <a:endParaRPr lang="zh-CN" altLang="en-US"/>
          </a:p>
        </p:txBody>
      </p:sp>
      <p:pic>
        <p:nvPicPr>
          <p:cNvPr id="2" name="图片 1"/>
          <p:cNvPicPr>
            <a:picLocks noChangeAspect="1"/>
          </p:cNvPicPr>
          <p:nvPr/>
        </p:nvPicPr>
        <p:blipFill>
          <a:blip r:embed="rId1"/>
          <a:stretch>
            <a:fillRect/>
          </a:stretch>
        </p:blipFill>
        <p:spPr>
          <a:xfrm>
            <a:off x="513080" y="2054225"/>
            <a:ext cx="7314565" cy="3952875"/>
          </a:xfrm>
          <a:prstGeom prst="rect">
            <a:avLst/>
          </a:prstGeom>
        </p:spPr>
      </p:pic>
      <p:pic>
        <p:nvPicPr>
          <p:cNvPr id="4" name="图片 3"/>
          <p:cNvPicPr>
            <a:picLocks noChangeAspect="1"/>
          </p:cNvPicPr>
          <p:nvPr/>
        </p:nvPicPr>
        <p:blipFill>
          <a:blip r:embed="rId2"/>
          <a:stretch>
            <a:fillRect/>
          </a:stretch>
        </p:blipFill>
        <p:spPr>
          <a:xfrm>
            <a:off x="8039735" y="2188210"/>
            <a:ext cx="3627755"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995663" y="1042348"/>
            <a:ext cx="10200541" cy="718443"/>
          </a:xfrm>
        </p:spPr>
        <p:txBody>
          <a:bodyPr/>
          <a:p>
            <a:r>
              <a:rPr lang="zh-CN" altLang="en-US"/>
              <a:t>数据清洗工作运行到</a:t>
            </a:r>
            <a:r>
              <a:rPr lang="en-US" altLang="zh-CN"/>
              <a:t>yarn</a:t>
            </a:r>
            <a:r>
              <a:rPr lang="zh-CN" altLang="en-US"/>
              <a:t>上</a:t>
            </a:r>
            <a:endParaRPr lang="zh-CN" altLang="en-US"/>
          </a:p>
        </p:txBody>
      </p:sp>
      <p:sp>
        <p:nvSpPr>
          <p:cNvPr id="2" name="文本框 1"/>
          <p:cNvSpPr txBox="1"/>
          <p:nvPr/>
        </p:nvSpPr>
        <p:spPr>
          <a:xfrm>
            <a:off x="995680" y="1891665"/>
            <a:ext cx="9949180" cy="45218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en-US" altLang="zh-CN">
                <a:sym typeface="+mn-ea"/>
              </a:rPr>
              <a:t>1</a:t>
            </a:r>
            <a:r>
              <a:rPr lang="zh-CN" altLang="en-US">
                <a:ea typeface="宋体" panose="02010600030101010101" pitchFamily="2" charset="-122"/>
                <a:sym typeface="+mn-ea"/>
              </a:rPr>
              <a:t>、</a:t>
            </a:r>
            <a:r>
              <a:rPr lang="zh-CN" altLang="en-US">
                <a:sym typeface="+mn-ea"/>
              </a:rPr>
              <a:t>排除运行环境中已经存在的包</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r>
              <a:rPr lang="en-US" altLang="zh-CN">
                <a:sym typeface="+mn-ea"/>
              </a:rPr>
              <a:t>2</a:t>
            </a:r>
            <a:r>
              <a:rPr lang="zh-CN" altLang="en-US">
                <a:ea typeface="宋体" panose="02010600030101010101" pitchFamily="2" charset="-122"/>
                <a:sym typeface="+mn-ea"/>
              </a:rPr>
              <a:t>、添加</a:t>
            </a:r>
            <a:r>
              <a:rPr lang="en-US" altLang="zh-CN">
                <a:ea typeface="宋体" panose="02010600030101010101" pitchFamily="2" charset="-122"/>
                <a:sym typeface="+mn-ea"/>
              </a:rPr>
              <a:t>plugin</a:t>
            </a:r>
            <a:r>
              <a:rPr lang="zh-CN" altLang="en-US">
                <a:ea typeface="宋体" panose="02010600030101010101" pitchFamily="2" charset="-122"/>
                <a:sym typeface="+mn-ea"/>
              </a:rPr>
              <a:t>打包</a:t>
            </a:r>
            <a:r>
              <a:rPr lang="zh-CN" altLang="en-US">
                <a:ea typeface="宋体" panose="02010600030101010101" pitchFamily="2" charset="-122"/>
                <a:sym typeface="+mn-ea"/>
              </a:rPr>
              <a:t>插件</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mvn assembly:assembly</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3</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、通过</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spark-submit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提交到</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yarn</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上运行</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注意依赖的</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resources</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文件（不指定会导致地区解析为</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未知</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--files /home/hadoop/lib/ipDatabase.csv,/home/hadoop/lib/ipRegion.xlsx \</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/home/hadoop/lib/sql-1.0-jar-with-dependencies.jar \</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hdfs://hadoop001:8020/imooc/input/* hdfs://hadoop001:8020/imooc/clean</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448945" y="1141095"/>
            <a:ext cx="12316460" cy="1228090"/>
          </a:xfrm>
        </p:spPr>
        <p:txBody>
          <a:bodyPr>
            <a:normAutofit/>
          </a:bodyPr>
          <a:p>
            <a:r>
              <a:rPr lang="en-US" altLang="zh-CN" sz="2400">
                <a:sym typeface="+mn-ea"/>
              </a:rPr>
              <a:t>sprak </a:t>
            </a:r>
            <a:r>
              <a:rPr lang="zh-CN" altLang="en-US" sz="2400">
                <a:ea typeface="宋体" panose="02010600030101010101" pitchFamily="2" charset="-122"/>
                <a:sym typeface="+mn-ea"/>
              </a:rPr>
              <a:t>提交</a:t>
            </a:r>
            <a:r>
              <a:rPr lang="en-US" altLang="zh-CN" sz="2400">
                <a:ea typeface="宋体" panose="02010600030101010101" pitchFamily="2" charset="-122"/>
                <a:sym typeface="+mn-ea"/>
              </a:rPr>
              <a:t>yarn</a:t>
            </a:r>
            <a:r>
              <a:rPr lang="zh-CN" altLang="en-US" sz="2400">
                <a:ea typeface="宋体" panose="02010600030101010101" pitchFamily="2" charset="-122"/>
                <a:sym typeface="+mn-ea"/>
              </a:rPr>
              <a:t>集群存在的</a:t>
            </a:r>
            <a:r>
              <a:rPr lang="zh-CN" altLang="en-US" sz="2400">
                <a:sym typeface="+mn-ea"/>
              </a:rPr>
              <a:t>异常：</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t>狭义和广义的</a:t>
            </a:r>
            <a:r>
              <a:rPr lang="en-US" altLang="zh-CN"/>
              <a:t>hadoop</a:t>
            </a:r>
            <a:r>
              <a:rPr lang="zh-CN" altLang="en-US"/>
              <a:t>对比</a:t>
            </a:r>
            <a:endParaRPr lang="zh-CN" altLang="en-US"/>
          </a:p>
        </p:txBody>
      </p:sp>
      <p:pic>
        <p:nvPicPr>
          <p:cNvPr id="3" name="图片 2" descr="999804-20171010190405777-516394962"/>
          <p:cNvPicPr>
            <a:picLocks noChangeAspect="1"/>
          </p:cNvPicPr>
          <p:nvPr/>
        </p:nvPicPr>
        <p:blipFill>
          <a:blip r:embed="rId1"/>
          <a:stretch>
            <a:fillRect/>
          </a:stretch>
        </p:blipFill>
        <p:spPr>
          <a:xfrm>
            <a:off x="516890" y="2504440"/>
            <a:ext cx="6802120" cy="3505200"/>
          </a:xfrm>
          <a:prstGeom prst="rect">
            <a:avLst/>
          </a:prstGeom>
        </p:spPr>
      </p:pic>
      <p:sp>
        <p:nvSpPr>
          <p:cNvPr id="5" name="文本框 4"/>
          <p:cNvSpPr txBox="1"/>
          <p:nvPr/>
        </p:nvSpPr>
        <p:spPr>
          <a:xfrm>
            <a:off x="7521575" y="2504440"/>
            <a:ext cx="4630420"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n-lt"/>
                <a:ea typeface="+mn-ea"/>
                <a:cs typeface="+mn-cs"/>
                <a:sym typeface="Calibri" panose="020F0502020204030204"/>
              </a:rPr>
              <a:t>狭义</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：是一个适合大数据</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分布式存储</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HDFS</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分布式计算</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MapReduce</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）和</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资源调度</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YARN</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）的平台。</a:t>
            </a:r>
            <a:endPar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广义</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是指包含很多子项目的</a:t>
            </a:r>
            <a:r>
              <a:rPr kumimoji="0" lang="en-US" altLang="zh-CN"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hadoop</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生态系统</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normAutofit/>
          </a:bodyPr>
          <a:p>
            <a:r>
              <a:rPr lang="zh-CN" altLang="en-US"/>
              <a:t>性能优化</a:t>
            </a:r>
            <a:endParaRPr lang="zh-CN" altLang="en-US"/>
          </a:p>
        </p:txBody>
      </p:sp>
      <p:sp>
        <p:nvSpPr>
          <p:cNvPr id="2" name="文本框 1"/>
          <p:cNvSpPr txBox="1"/>
          <p:nvPr/>
        </p:nvSpPr>
        <p:spPr>
          <a:xfrm>
            <a:off x="393700" y="2357120"/>
            <a:ext cx="12262485" cy="34137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存储格式的选择：</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http://www.infoq.com/cn/articles/bigdata-store-choose/</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压缩格式的选择：</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https://www.ibm.com/developerworks/cn/opensource/os-cn-hadoop-compression-analysis/</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代码优化：</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DF</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公用的抽取</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en-US" altLang="zh-CN"/>
              <a:t>sparkSQL</a:t>
            </a:r>
            <a:r>
              <a:rPr lang="zh-CN" altLang="en-US"/>
              <a:t>加载数据</a:t>
            </a:r>
            <a:endParaRPr lang="zh-CN" altLang="en-US"/>
          </a:p>
        </p:txBody>
      </p:sp>
      <p:sp>
        <p:nvSpPr>
          <p:cNvPr id="2" name="文本框 1"/>
          <p:cNvSpPr txBox="1"/>
          <p:nvPr/>
        </p:nvSpPr>
        <p:spPr>
          <a:xfrm>
            <a:off x="1226185" y="2459355"/>
            <a:ext cx="10968355" cy="30448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即席查询</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普通查询</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Load Data</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1) RDD    DataFrame/Dataset</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2) Local   Cloud(HDFS（最近三个月数据）/S3（冷数据备份）)</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三个月之后将数据备份到</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S3</a:t>
            </a: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en-US" altLang="zh-CN"/>
              <a:t>save Modes </a:t>
            </a:r>
            <a:r>
              <a:rPr lang="zh-CN" altLang="en-US"/>
              <a:t>数据保存模式</a:t>
            </a:r>
            <a:endParaRPr lang="zh-CN" altLang="en-US"/>
          </a:p>
        </p:txBody>
      </p:sp>
      <p:pic>
        <p:nvPicPr>
          <p:cNvPr id="2" name="图片 1"/>
          <p:cNvPicPr>
            <a:picLocks noChangeAspect="1"/>
          </p:cNvPicPr>
          <p:nvPr/>
        </p:nvPicPr>
        <p:blipFill>
          <a:blip r:embed="rId1"/>
          <a:stretch>
            <a:fillRect/>
          </a:stretch>
        </p:blipFill>
        <p:spPr>
          <a:xfrm>
            <a:off x="1050925" y="2581910"/>
            <a:ext cx="10871200" cy="3235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Spark使用explode展开嵌套的JSON数据</a:t>
            </a:r>
            <a:endParaRPr lang="zh-CN" altLang="en-US"/>
          </a:p>
        </p:txBody>
      </p:sp>
      <p:sp>
        <p:nvSpPr>
          <p:cNvPr id="2" name="文本框 1"/>
          <p:cNvSpPr txBox="1"/>
          <p:nvPr/>
        </p:nvSpPr>
        <p:spPr>
          <a:xfrm>
            <a:off x="490855" y="2502535"/>
            <a:ext cx="10666730" cy="2305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在使用Spark的人中，估计很多人都会使用DataFrame及SQLContext，而在众多的数据格式中，很可能会遇到JSON数据，此数据还可能包含嵌套关系，比如像如下的JSON数据：</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{"name":"Michael", "age":25,"myScore":[{"score1":19,"score2":23},{"score1":58,"score2":50}]} </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{"name":"Andy", "age":30,"myScore":[{"score1":29,"score2":33},{"score1":38,"score2":52},{"score1":88,"score2":71}]} {"name":"Justin", "age":19,"myScore":[{"score1":39,"score2":43},{"score1":28,"score2":53}]}</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835008" y="1018218"/>
            <a:ext cx="10200541" cy="718443"/>
          </a:xfrm>
        </p:spPr>
        <p:txBody>
          <a:bodyPr>
            <a:normAutofit fontScale="90000"/>
          </a:bodyPr>
          <a:p>
            <a:r>
              <a:rPr lang="zh-CN" altLang="en-US">
                <a:sym typeface="Calibri" panose="020F0502020204030204"/>
              </a:rPr>
              <a:t>explode爆炸函数和 </a:t>
            </a:r>
            <a:r>
              <a:rPr lang="zh-CN" altLang="en-US" sz="7200" b="1">
                <a:ln/>
                <a:solidFill>
                  <a:srgbClr val="0702BE"/>
                </a:solidFill>
                <a:effectLst>
                  <a:outerShdw blurRad="38100" dist="19050" dir="2700000" algn="tl" rotWithShape="0">
                    <a:schemeClr val="dk1">
                      <a:alpha val="40000"/>
                    </a:schemeClr>
                  </a:outerShdw>
                </a:effectLst>
                <a:latin typeface="+mn-lt"/>
                <a:ea typeface="+mn-ea"/>
                <a:cs typeface="+mn-cs"/>
                <a:sym typeface="Calibri" panose="020F0502020204030204"/>
              </a:rPr>
              <a:t> </a:t>
            </a:r>
            <a:r>
              <a:rPr lang="en-US" altLang="zh-CN" sz="7200" b="1">
                <a:ln/>
                <a:solidFill>
                  <a:srgbClr val="0702BE"/>
                </a:solidFill>
                <a:effectLst>
                  <a:outerShdw blurRad="38100" dist="19050" dir="2700000" algn="tl" rotWithShape="0">
                    <a:schemeClr val="dk1">
                      <a:alpha val="40000"/>
                    </a:schemeClr>
                  </a:outerShdw>
                </a:effectLst>
                <a:latin typeface="+mn-lt"/>
                <a:ea typeface="+mn-ea"/>
                <a:cs typeface="+mn-cs"/>
                <a:sym typeface="Calibri" panose="020F0502020204030204"/>
              </a:rPr>
              <a:t>. </a:t>
            </a:r>
            <a:r>
              <a:rPr lang="zh-CN" altLang="en-US">
                <a:sym typeface="Calibri" panose="020F0502020204030204"/>
              </a:rPr>
              <a:t>的使用</a:t>
            </a:r>
            <a:endParaRPr lang="zh-CN" altLang="en-US">
              <a:sym typeface="Calibri" panose="020F0502020204030204"/>
            </a:endParaRPr>
          </a:p>
        </p:txBody>
      </p:sp>
      <p:pic>
        <p:nvPicPr>
          <p:cNvPr id="4" name="图片 3"/>
          <p:cNvPicPr>
            <a:picLocks noChangeAspect="1"/>
          </p:cNvPicPr>
          <p:nvPr/>
        </p:nvPicPr>
        <p:blipFill>
          <a:blip r:embed="rId1"/>
          <a:stretch>
            <a:fillRect/>
          </a:stretch>
        </p:blipFill>
        <p:spPr>
          <a:xfrm>
            <a:off x="540385" y="2190750"/>
            <a:ext cx="5775325" cy="3499485"/>
          </a:xfrm>
          <a:prstGeom prst="rect">
            <a:avLst/>
          </a:prstGeom>
        </p:spPr>
      </p:pic>
      <p:pic>
        <p:nvPicPr>
          <p:cNvPr id="5" name="图片 4"/>
          <p:cNvPicPr>
            <a:picLocks noChangeAspect="1"/>
          </p:cNvPicPr>
          <p:nvPr/>
        </p:nvPicPr>
        <p:blipFill>
          <a:blip r:embed="rId2"/>
          <a:stretch>
            <a:fillRect/>
          </a:stretch>
        </p:blipFill>
        <p:spPr>
          <a:xfrm>
            <a:off x="6443345" y="2190750"/>
            <a:ext cx="5658485" cy="3499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sym typeface="+mn-ea"/>
              </a:rPr>
              <a:t>存在的问题：如何使用SQL进行查询呢？</a:t>
            </a:r>
            <a:endParaRPr lang="zh-CN" altLang="en-US"/>
          </a:p>
        </p:txBody>
      </p:sp>
      <p:sp>
        <p:nvSpPr>
          <p:cNvPr id="4" name="文本框 3"/>
          <p:cNvSpPr txBox="1"/>
          <p:nvPr/>
        </p:nvSpPr>
        <p:spPr>
          <a:xfrm>
            <a:off x="1017905" y="2426970"/>
            <a:ext cx="7513955" cy="1936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a:sym typeface="+mn-ea"/>
              </a:rPr>
              <a:t>外部数据源网址：spark-packages.org</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normAutofit fontScale="90000"/>
          </a:bodyPr>
          <a:p>
            <a:br>
              <a:rPr lang="zh-CN" altLang="en-US"/>
            </a:br>
            <a:r>
              <a:rPr lang="zh-CN" altLang="en-US">
                <a:sym typeface="+mn-ea"/>
              </a:rPr>
              <a:t> SQL语句中的where 1=1 和0=1</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theme/theme1.xml><?xml version="1.0" encoding="utf-8"?>
<a:theme xmlns:a="http://schemas.openxmlformats.org/drawingml/2006/main" name="模板文件">
  <a:themeElements>
    <a:clrScheme name="模板文件">
      <a:dk1>
        <a:srgbClr val="000000"/>
      </a:dk1>
      <a:lt1>
        <a:srgbClr val="FFFFFF"/>
      </a:lt1>
      <a:dk2>
        <a:srgbClr val="A7A7A7"/>
      </a:dk2>
      <a:lt2>
        <a:srgbClr val="535353"/>
      </a:lt2>
      <a:accent1>
        <a:srgbClr val="FF0000"/>
      </a:accent1>
      <a:accent2>
        <a:srgbClr val="FF1515"/>
      </a:accent2>
      <a:accent3>
        <a:srgbClr val="C00000"/>
      </a:accent3>
      <a:accent4>
        <a:srgbClr val="3F3F3F"/>
      </a:accent4>
      <a:accent5>
        <a:srgbClr val="800080"/>
      </a:accent5>
      <a:accent6>
        <a:srgbClr val="7F7F7F"/>
      </a:accent6>
      <a:hlink>
        <a:srgbClr val="0000FF"/>
      </a:hlink>
      <a:folHlink>
        <a:srgbClr val="FF00FF"/>
      </a:folHlink>
    </a:clrScheme>
    <a:fontScheme name="模板文件">
      <a:majorFont>
        <a:latin typeface="Helvetica"/>
        <a:ea typeface="Helvetica"/>
        <a:cs typeface="Helvetica"/>
      </a:majorFont>
      <a:minorFont>
        <a:latin typeface="Calibri"/>
        <a:ea typeface="Calibri"/>
        <a:cs typeface="Calibri"/>
      </a:minorFont>
    </a:fontScheme>
    <a:fmtScheme name="模板文件">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模板文件">
  <a:themeElements>
    <a:clrScheme name="模板文件">
      <a:dk1>
        <a:srgbClr val="000000"/>
      </a:dk1>
      <a:lt1>
        <a:srgbClr val="FFFFFF"/>
      </a:lt1>
      <a:dk2>
        <a:srgbClr val="A7A7A7"/>
      </a:dk2>
      <a:lt2>
        <a:srgbClr val="535353"/>
      </a:lt2>
      <a:accent1>
        <a:srgbClr val="FF0000"/>
      </a:accent1>
      <a:accent2>
        <a:srgbClr val="FF1515"/>
      </a:accent2>
      <a:accent3>
        <a:srgbClr val="C00000"/>
      </a:accent3>
      <a:accent4>
        <a:srgbClr val="3F3F3F"/>
      </a:accent4>
      <a:accent5>
        <a:srgbClr val="800080"/>
      </a:accent5>
      <a:accent6>
        <a:srgbClr val="7F7F7F"/>
      </a:accent6>
      <a:hlink>
        <a:srgbClr val="0000FF"/>
      </a:hlink>
      <a:folHlink>
        <a:srgbClr val="FF00FF"/>
      </a:folHlink>
    </a:clrScheme>
    <a:fontScheme name="模板文件">
      <a:majorFont>
        <a:latin typeface="Helvetica"/>
        <a:ea typeface="Helvetica"/>
        <a:cs typeface="Helvetica"/>
      </a:majorFont>
      <a:minorFont>
        <a:latin typeface="Calibri"/>
        <a:ea typeface="Calibri"/>
        <a:cs typeface="Calibri"/>
      </a:minorFont>
    </a:fontScheme>
    <a:fmtScheme name="模板文件">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10606</Words>
  <Application>WPS 演示</Application>
  <PresentationFormat/>
  <Paragraphs>624</Paragraphs>
  <Slides>97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97</vt:i4>
      </vt:variant>
    </vt:vector>
  </HeadingPairs>
  <TitlesOfParts>
    <vt:vector size="107" baseType="lpstr">
      <vt:lpstr>Arial</vt:lpstr>
      <vt:lpstr>宋体</vt:lpstr>
      <vt:lpstr>Wingdings</vt:lpstr>
      <vt:lpstr>Calibri</vt:lpstr>
      <vt:lpstr>Arial Unicode MS</vt:lpstr>
      <vt:lpstr>微软雅黑</vt:lpstr>
      <vt:lpstr>Wingdings</vt:lpstr>
      <vt:lpstr>Arial Unicode MS</vt:lpstr>
      <vt:lpstr>Calibri</vt:lpstr>
      <vt:lpstr>模板文件</vt:lpstr>
      <vt:lpstr>大数据之sparkSQL编程</vt:lpstr>
      <vt:lpstr>PowerPoint 演示文稿</vt:lpstr>
      <vt:lpstr>第一章：大数据概述</vt:lpstr>
      <vt:lpstr>谷歌给出的大数据定义和特点</vt:lpstr>
      <vt:lpstr>大数据公司现存的模式</vt:lpstr>
      <vt:lpstr>大数据的系统架构（整体架构）</vt:lpstr>
      <vt:lpstr>大数据处理平台</vt:lpstr>
      <vt:lpstr>第二章：Hadoop概述</vt:lpstr>
      <vt:lpstr>狭义和广义的hadoop对比</vt:lpstr>
      <vt:lpstr>Hadoop发展历程</vt:lpstr>
      <vt:lpstr>第三章：HDFS架构（NameNode DataNodes）</vt:lpstr>
      <vt:lpstr>第四章：环境安装</vt:lpstr>
      <vt:lpstr>第五章：hadoop安装</vt:lpstr>
      <vt:lpstr>启动hadoop</vt:lpstr>
      <vt:lpstr>HDFS 优缺点</vt:lpstr>
      <vt:lpstr>第六章：M-R 离线处理框架</vt:lpstr>
      <vt:lpstr>第七章：yarn的产生（节省资源和运维成本）</vt:lpstr>
      <vt:lpstr>YARN的执行流程</vt:lpstr>
      <vt:lpstr>YARN的执行流程</vt:lpstr>
      <vt:lpstr>YARN的执行流程</vt:lpstr>
      <vt:lpstr>第八章：数据仓库-Hive</vt:lpstr>
      <vt:lpstr>PowerPoint 演示文稿</vt:lpstr>
      <vt:lpstr>PowerPoint 演示文稿</vt:lpstr>
      <vt:lpstr>PowerPoint 演示文稿</vt:lpstr>
      <vt:lpstr>Spark的四大优点</vt:lpstr>
      <vt:lpstr>spark的产生背景与发展历史</vt:lpstr>
      <vt:lpstr>spark的源码编译</vt:lpstr>
      <vt:lpstr>VPN配置安装： https://www.cnblogs.com/kl876435928/p/7155354.html  1、备份原文件 mv /etc/yum.repos.d/CentOS-Base.repo /etc/yum.repos.d/CentOS-Base.repo_bak  2、下载新的repo文件 CentOS 5 wget -O /etc/yum.repos.d/CentOS-Base.repo http://mirrors.aliyun.com/repo/Centos-5.repo  CentOS 6 wget -O /etc/yum.repos.d/CentOS-Base.repo http://mirrors.aliyun.com/repo/Centos-6.repo CentOS 7 wget -O /etc/yum.repos.d/CentOS-Base.repo http://mirrors.aliyun.com/repo/Centos-7.repo  网易源centos6 wget -O /etc/yum.repos.d/CentOS-Base.repo http://mirrors.163.com/.help/CentOS6-Base-163.repo</vt:lpstr>
      <vt:lpstr>http://openvpn.se/files/install_packages/openvpn-2.0.9-gui-1.0.3-install.exe</vt:lpstr>
      <vt:lpstr>spark的安装</vt:lpstr>
      <vt:lpstr>spark函数</vt:lpstr>
      <vt:lpstr>spark的standlone模式启动集群</vt:lpstr>
      <vt:lpstr>Spark SQL 架构</vt:lpstr>
      <vt:lpstr>从Hive平滑过渡到Spark SQL</vt:lpstr>
      <vt:lpstr>spark的context相关操作</vt:lpstr>
      <vt:lpstr>spark1.x 中sparkSQL的入口点：SQLContext</vt:lpstr>
      <vt:lpstr>spark1.x 中sparkSQL的入口点：HiveContext </vt:lpstr>
      <vt:lpstr>spark2.x 中sparkSQL的入口点：SparkSession</vt:lpstr>
      <vt:lpstr>spark-shell 和spark-sql的使用</vt:lpstr>
      <vt:lpstr>thriftserver和beeline的使用</vt:lpstr>
      <vt:lpstr>JDBC方式编程访问</vt:lpstr>
      <vt:lpstr>DateFrame 和 Dataset </vt:lpstr>
      <vt:lpstr>spark的特点</vt:lpstr>
      <vt:lpstr>DataFrame的API </vt:lpstr>
      <vt:lpstr>DataFrame和RDD的互操作（RDD转换为DataFrame）</vt:lpstr>
      <vt:lpstr>通过反射推断Schema: 反射：case class 前提：事先需要知道你的字段(固定)、字段类型（固定）      通过编程推断Schema:通过StructType直接指定Schema 通过将一个键值对（key/value）列表作为kwargs传给Row类来构造Rows。 key定义了表的列名，类型通过看第一列数据来推断。 （所以这里RDD的第一列数据不能有缺失）未来版本中将会通过看更多数据来推断数据类型，像现在对JSON文件的处理一样。</vt:lpstr>
      <vt:lpstr>Dataset 分布式的数据集</vt:lpstr>
      <vt:lpstr>SQL与DataFrames和Datasets的比较</vt:lpstr>
      <vt:lpstr>External Data Source API （外部数据源）</vt:lpstr>
      <vt:lpstr>外部数据源API产生背景</vt:lpstr>
      <vt:lpstr>sparkSQL操作Parquet文件</vt:lpstr>
      <vt:lpstr>sparkSQL操作Hive</vt:lpstr>
      <vt:lpstr>sparkSQL操作Mysql数据</vt:lpstr>
      <vt:lpstr>MySQL和Hive综合使用</vt:lpstr>
      <vt:lpstr>代码量对比（hadoop/sparkSQL/RDD/SQL/DataFrames）</vt:lpstr>
      <vt:lpstr>输入和输出（load/saveAsTable）</vt:lpstr>
      <vt:lpstr>PowerPoint 演示文稿</vt:lpstr>
      <vt:lpstr>PowerPoint 演示文稿</vt:lpstr>
      <vt:lpstr>PowerPoint 演示文稿</vt:lpstr>
      <vt:lpstr>自定义外部数据源的示例</vt:lpstr>
      <vt:lpstr>sparkSQL支持的函数</vt:lpstr>
      <vt:lpstr>schema推导</vt:lpstr>
      <vt:lpstr>schema推导过程</vt:lpstr>
      <vt:lpstr>sparkSQL和其他编程语言的代码执行效率性能对比</vt:lpstr>
      <vt:lpstr>sparkSQL 读取更少的数据</vt:lpstr>
      <vt:lpstr>行式存储和列式存储的对比</vt:lpstr>
      <vt:lpstr>让查询优化器帮助我们优化执行效率（where）</vt:lpstr>
      <vt:lpstr>让查询优化器帮助我们优化执行效率（join和filter）</vt:lpstr>
      <vt:lpstr>执行计划懒加载原理图</vt:lpstr>
      <vt:lpstr>用户行为日志</vt:lpstr>
      <vt:lpstr> 数据处理流程 </vt:lpstr>
      <vt:lpstr>PowerPoint 演示文稿</vt:lpstr>
      <vt:lpstr>PowerPoint 演示文稿</vt:lpstr>
      <vt:lpstr>PowerPoint 演示文稿</vt:lpstr>
      <vt:lpstr> 功能实现 </vt:lpstr>
      <vt:lpstr>数据清洗</vt:lpstr>
      <vt:lpstr>ipdatabase二叉树快速搜索IP地址数据库</vt:lpstr>
      <vt:lpstr>数据可视化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存在的问题：如何使用SQL进行查询呢？</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OpenResty（Nginx）+LuaJIT（Lua）高并发web服务实践教程</dc:title>
  <dc:creator/>
  <cp:lastModifiedBy>Administrator</cp:lastModifiedBy>
  <cp:revision>479</cp:revision>
  <dcterms:created xsi:type="dcterms:W3CDTF">2018-11-15T09:59:00Z</dcterms:created>
  <dcterms:modified xsi:type="dcterms:W3CDTF">2018-12-05T08:11:04Z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